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Lst>
  <p:notesMasterIdLst>
    <p:notesMasterId r:id="rId36"/>
  </p:notesMasterIdLst>
  <p:handoutMasterIdLst>
    <p:handoutMasterId r:id="rId37"/>
  </p:handoutMasterIdLst>
  <p:sldIdLst>
    <p:sldId id="293" r:id="rId5"/>
    <p:sldId id="294" r:id="rId6"/>
    <p:sldId id="296" r:id="rId7"/>
    <p:sldId id="309" r:id="rId8"/>
    <p:sldId id="329" r:id="rId9"/>
    <p:sldId id="297" r:id="rId10"/>
    <p:sldId id="298" r:id="rId11"/>
    <p:sldId id="310" r:id="rId12"/>
    <p:sldId id="312" r:id="rId13"/>
    <p:sldId id="261" r:id="rId14"/>
    <p:sldId id="323" r:id="rId15"/>
    <p:sldId id="301" r:id="rId16"/>
    <p:sldId id="324" r:id="rId17"/>
    <p:sldId id="313" r:id="rId18"/>
    <p:sldId id="307" r:id="rId19"/>
    <p:sldId id="325" r:id="rId20"/>
    <p:sldId id="326" r:id="rId21"/>
    <p:sldId id="318" r:id="rId22"/>
    <p:sldId id="300" r:id="rId23"/>
    <p:sldId id="303" r:id="rId24"/>
    <p:sldId id="321" r:id="rId25"/>
    <p:sldId id="327" r:id="rId26"/>
    <p:sldId id="319" r:id="rId27"/>
    <p:sldId id="304" r:id="rId28"/>
    <p:sldId id="314" r:id="rId29"/>
    <p:sldId id="322" r:id="rId30"/>
    <p:sldId id="305" r:id="rId31"/>
    <p:sldId id="315" r:id="rId32"/>
    <p:sldId id="316" r:id="rId33"/>
    <p:sldId id="317" r:id="rId34"/>
    <p:sldId id="299"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7F8A99"/>
    <a:srgbClr val="CB2013"/>
    <a:srgbClr val="FFC300"/>
    <a:srgbClr val="8C189B"/>
    <a:srgbClr val="6CA439"/>
    <a:srgbClr val="002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7" autoAdjust="0"/>
    <p:restoredTop sz="66838" autoAdjust="0"/>
  </p:normalViewPr>
  <p:slideViewPr>
    <p:cSldViewPr snapToGrid="0" snapToObjects="1">
      <p:cViewPr varScale="1">
        <p:scale>
          <a:sx n="85" d="100"/>
          <a:sy n="85" d="100"/>
        </p:scale>
        <p:origin x="1326"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8" d="100"/>
          <a:sy n="78" d="100"/>
        </p:scale>
        <p:origin x="20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940150-665C-6D44-AA5F-E596BD4AB2D9}"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A275ACEB-62DB-694A-A35F-79953CCD6CEF}" type="pres">
      <dgm:prSet presAssocID="{CD940150-665C-6D44-AA5F-E596BD4AB2D9}" presName="Name0" presStyleCnt="0">
        <dgm:presLayoutVars>
          <dgm:dir/>
          <dgm:animLvl val="lvl"/>
          <dgm:resizeHandles val="exact"/>
        </dgm:presLayoutVars>
      </dgm:prSet>
      <dgm:spPr/>
    </dgm:pt>
  </dgm:ptLst>
  <dgm:cxnLst>
    <dgm:cxn modelId="{13A99B48-B5F6-F64F-B1BE-50916F45D64C}" type="presOf" srcId="{CD940150-665C-6D44-AA5F-E596BD4AB2D9}" destId="{A275ACEB-62DB-694A-A35F-79953CCD6CEF}" srcOrd="0"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2"/>
            <a:ext cx="3038475" cy="464980"/>
          </a:xfrm>
          <a:prstGeom prst="rect">
            <a:avLst/>
          </a:prstGeom>
        </p:spPr>
        <p:txBody>
          <a:bodyPr vert="horz" lIns="91440" tIns="45720" rIns="91440" bIns="45720" rtlCol="0"/>
          <a:lstStyle>
            <a:lvl1pPr algn="r">
              <a:defRPr sz="1200"/>
            </a:lvl1pPr>
          </a:lstStyle>
          <a:p>
            <a:fld id="{28A3F7A8-F091-4F99-AECE-D5D830E6870B}" type="datetimeFigureOut">
              <a:rPr lang="en-US" smtClean="0"/>
              <a:t>1/28/2025</a:t>
            </a:fld>
            <a:endParaRPr lang="en-US" dirty="0"/>
          </a:p>
        </p:txBody>
      </p:sp>
      <p:sp>
        <p:nvSpPr>
          <p:cNvPr id="4" name="Footer Placeholder 3"/>
          <p:cNvSpPr>
            <a:spLocks noGrp="1"/>
          </p:cNvSpPr>
          <p:nvPr>
            <p:ph type="ftr" sz="quarter" idx="2"/>
          </p:nvPr>
        </p:nvSpPr>
        <p:spPr>
          <a:xfrm>
            <a:off x="2" y="8829824"/>
            <a:ext cx="3038475"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824"/>
            <a:ext cx="3038475" cy="464980"/>
          </a:xfrm>
          <a:prstGeom prst="rect">
            <a:avLst/>
          </a:prstGeom>
        </p:spPr>
        <p:txBody>
          <a:bodyPr vert="horz" lIns="91440" tIns="45720" rIns="91440" bIns="45720" rtlCol="0" anchor="b"/>
          <a:lstStyle>
            <a:lvl1pPr algn="r">
              <a:defRPr sz="1200"/>
            </a:lvl1pPr>
          </a:lstStyle>
          <a:p>
            <a:fld id="{E07C9F1A-D928-4E1F-93AA-BC1E906438E9}" type="slidenum">
              <a:rPr lang="en-US" smtClean="0"/>
              <a:t>‹#›</a:t>
            </a:fld>
            <a:endParaRPr lang="en-US" dirty="0"/>
          </a:p>
        </p:txBody>
      </p:sp>
    </p:spTree>
    <p:extLst>
      <p:ext uri="{BB962C8B-B14F-4D97-AF65-F5344CB8AC3E}">
        <p14:creationId xmlns:p14="http://schemas.microsoft.com/office/powerpoint/2010/main" val="1789754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BF4DD340-B70E-E04E-B3BA-0FA6C5A0CD08}" type="datetimeFigureOut">
              <a:rPr lang="en-US" smtClean="0"/>
              <a:t>1/28/2025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5"/>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E5069CFF-C9FD-C24E-9642-7F2677706FA2}" type="slidenum">
              <a:rPr lang="en-US" smtClean="0"/>
              <a:t>‹#›</a:t>
            </a:fld>
            <a:endParaRPr lang="en-US" dirty="0"/>
          </a:p>
        </p:txBody>
      </p:sp>
    </p:spTree>
    <p:extLst>
      <p:ext uri="{BB962C8B-B14F-4D97-AF65-F5344CB8AC3E}">
        <p14:creationId xmlns:p14="http://schemas.microsoft.com/office/powerpoint/2010/main" val="209860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1</a:t>
            </a:fld>
            <a:endParaRPr lang="en-US" dirty="0"/>
          </a:p>
        </p:txBody>
      </p:sp>
    </p:spTree>
    <p:extLst>
      <p:ext uri="{BB962C8B-B14F-4D97-AF65-F5344CB8AC3E}">
        <p14:creationId xmlns:p14="http://schemas.microsoft.com/office/powerpoint/2010/main" val="3921508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10</a:t>
            </a:fld>
            <a:endParaRPr lang="en-US" dirty="0"/>
          </a:p>
        </p:txBody>
      </p:sp>
    </p:spTree>
    <p:extLst>
      <p:ext uri="{BB962C8B-B14F-4D97-AF65-F5344CB8AC3E}">
        <p14:creationId xmlns:p14="http://schemas.microsoft.com/office/powerpoint/2010/main" val="3430427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937895" lvl="1" indent="0" algn="l" defTabSz="914400" rtl="0" eaLnBrk="1" fontAlgn="auto" latinLnBrk="0" hangingPunct="1">
              <a:lnSpc>
                <a:spcPct val="100000"/>
              </a:lnSpc>
              <a:spcBef>
                <a:spcPts val="0"/>
              </a:spcBef>
              <a:spcAft>
                <a:spcPts val="1200"/>
              </a:spcAft>
              <a:buClrTx/>
              <a:buSzPct val="100000"/>
              <a:buFont typeface="+mj-lt"/>
              <a:buNone/>
              <a:tabLst>
                <a:tab pos="1079500" algn="l"/>
                <a:tab pos="1080135" algn="l"/>
              </a:tabLst>
              <a:defRPr/>
            </a:pPr>
            <a:endPar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11</a:t>
            </a:fld>
            <a:endParaRPr lang="en-US" dirty="0"/>
          </a:p>
        </p:txBody>
      </p:sp>
    </p:spTree>
    <p:extLst>
      <p:ext uri="{BB962C8B-B14F-4D97-AF65-F5344CB8AC3E}">
        <p14:creationId xmlns:p14="http://schemas.microsoft.com/office/powerpoint/2010/main" val="120290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12</a:t>
            </a:fld>
            <a:endParaRPr lang="en-US" dirty="0"/>
          </a:p>
        </p:txBody>
      </p:sp>
    </p:spTree>
    <p:extLst>
      <p:ext uri="{BB962C8B-B14F-4D97-AF65-F5344CB8AC3E}">
        <p14:creationId xmlns:p14="http://schemas.microsoft.com/office/powerpoint/2010/main" val="156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E5069CFF-C9FD-C24E-9642-7F2677706FA2}" type="slidenum">
              <a:rPr lang="en-US" smtClean="0"/>
              <a:t>13</a:t>
            </a:fld>
            <a:endParaRPr lang="en-US" dirty="0"/>
          </a:p>
        </p:txBody>
      </p:sp>
    </p:spTree>
    <p:extLst>
      <p:ext uri="{BB962C8B-B14F-4D97-AF65-F5344CB8AC3E}">
        <p14:creationId xmlns:p14="http://schemas.microsoft.com/office/powerpoint/2010/main" val="357755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14</a:t>
            </a:fld>
            <a:endParaRPr lang="en-US" dirty="0"/>
          </a:p>
        </p:txBody>
      </p:sp>
    </p:spTree>
    <p:extLst>
      <p:ext uri="{BB962C8B-B14F-4D97-AF65-F5344CB8AC3E}">
        <p14:creationId xmlns:p14="http://schemas.microsoft.com/office/powerpoint/2010/main" val="332478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E5069CFF-C9FD-C24E-9642-7F2677706FA2}" type="slidenum">
              <a:rPr lang="en-US" smtClean="0"/>
              <a:t>15</a:t>
            </a:fld>
            <a:endParaRPr lang="en-US" dirty="0"/>
          </a:p>
        </p:txBody>
      </p:sp>
    </p:spTree>
    <p:extLst>
      <p:ext uri="{BB962C8B-B14F-4D97-AF65-F5344CB8AC3E}">
        <p14:creationId xmlns:p14="http://schemas.microsoft.com/office/powerpoint/2010/main" val="125885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5069CFF-C9FD-C24E-9642-7F2677706FA2}" type="slidenum">
              <a:rPr lang="en-US" smtClean="0"/>
              <a:t>16</a:t>
            </a:fld>
            <a:endParaRPr lang="en-US" dirty="0"/>
          </a:p>
        </p:txBody>
      </p:sp>
    </p:spTree>
    <p:extLst>
      <p:ext uri="{BB962C8B-B14F-4D97-AF65-F5344CB8AC3E}">
        <p14:creationId xmlns:p14="http://schemas.microsoft.com/office/powerpoint/2010/main" val="3398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dirty="0"/>
          </a:p>
        </p:txBody>
      </p:sp>
      <p:sp>
        <p:nvSpPr>
          <p:cNvPr id="4" name="Slide Number Placeholder 3"/>
          <p:cNvSpPr>
            <a:spLocks noGrp="1"/>
          </p:cNvSpPr>
          <p:nvPr>
            <p:ph type="sldNum" sz="quarter" idx="10"/>
          </p:nvPr>
        </p:nvSpPr>
        <p:spPr/>
        <p:txBody>
          <a:bodyPr/>
          <a:lstStyle/>
          <a:p>
            <a:fld id="{E5069CFF-C9FD-C24E-9642-7F2677706FA2}" type="slidenum">
              <a:rPr lang="en-US" smtClean="0"/>
              <a:t>17</a:t>
            </a:fld>
            <a:endParaRPr lang="en-US" dirty="0"/>
          </a:p>
        </p:txBody>
      </p:sp>
    </p:spTree>
    <p:extLst>
      <p:ext uri="{BB962C8B-B14F-4D97-AF65-F5344CB8AC3E}">
        <p14:creationId xmlns:p14="http://schemas.microsoft.com/office/powerpoint/2010/main" val="1389581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5069CFF-C9FD-C24E-9642-7F2677706FA2}" type="slidenum">
              <a:rPr lang="en-US" smtClean="0"/>
              <a:t>18</a:t>
            </a:fld>
            <a:endParaRPr lang="en-US" dirty="0"/>
          </a:p>
        </p:txBody>
      </p:sp>
    </p:spTree>
    <p:extLst>
      <p:ext uri="{BB962C8B-B14F-4D97-AF65-F5344CB8AC3E}">
        <p14:creationId xmlns:p14="http://schemas.microsoft.com/office/powerpoint/2010/main" val="1087031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E5069CFF-C9FD-C24E-9642-7F2677706FA2}" type="slidenum">
              <a:rPr lang="en-US" smtClean="0"/>
              <a:t>19</a:t>
            </a:fld>
            <a:endParaRPr lang="en-US" dirty="0"/>
          </a:p>
        </p:txBody>
      </p:sp>
    </p:spTree>
    <p:extLst>
      <p:ext uri="{BB962C8B-B14F-4D97-AF65-F5344CB8AC3E}">
        <p14:creationId xmlns:p14="http://schemas.microsoft.com/office/powerpoint/2010/main" val="25643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a:t>
            </a:fld>
            <a:endParaRPr lang="en-US" dirty="0"/>
          </a:p>
        </p:txBody>
      </p:sp>
    </p:spTree>
    <p:extLst>
      <p:ext uri="{BB962C8B-B14F-4D97-AF65-F5344CB8AC3E}">
        <p14:creationId xmlns:p14="http://schemas.microsoft.com/office/powerpoint/2010/main" val="397890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20</a:t>
            </a:fld>
            <a:endParaRPr lang="en-US" dirty="0"/>
          </a:p>
        </p:txBody>
      </p:sp>
    </p:spTree>
    <p:extLst>
      <p:ext uri="{BB962C8B-B14F-4D97-AF65-F5344CB8AC3E}">
        <p14:creationId xmlns:p14="http://schemas.microsoft.com/office/powerpoint/2010/main" val="3165061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21</a:t>
            </a:fld>
            <a:endParaRPr lang="en-US" dirty="0"/>
          </a:p>
        </p:txBody>
      </p:sp>
    </p:spTree>
    <p:extLst>
      <p:ext uri="{BB962C8B-B14F-4D97-AF65-F5344CB8AC3E}">
        <p14:creationId xmlns:p14="http://schemas.microsoft.com/office/powerpoint/2010/main" val="831660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22</a:t>
            </a:fld>
            <a:endParaRPr lang="en-US" dirty="0"/>
          </a:p>
        </p:txBody>
      </p:sp>
    </p:spTree>
    <p:extLst>
      <p:ext uri="{BB962C8B-B14F-4D97-AF65-F5344CB8AC3E}">
        <p14:creationId xmlns:p14="http://schemas.microsoft.com/office/powerpoint/2010/main" val="3844474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23</a:t>
            </a:fld>
            <a:endParaRPr lang="en-US" dirty="0"/>
          </a:p>
        </p:txBody>
      </p:sp>
    </p:spTree>
    <p:extLst>
      <p:ext uri="{BB962C8B-B14F-4D97-AF65-F5344CB8AC3E}">
        <p14:creationId xmlns:p14="http://schemas.microsoft.com/office/powerpoint/2010/main" val="1315593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24</a:t>
            </a:fld>
            <a:endParaRPr lang="en-US" dirty="0"/>
          </a:p>
        </p:txBody>
      </p:sp>
    </p:spTree>
    <p:extLst>
      <p:ext uri="{BB962C8B-B14F-4D97-AF65-F5344CB8AC3E}">
        <p14:creationId xmlns:p14="http://schemas.microsoft.com/office/powerpoint/2010/main" val="4259466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25</a:t>
            </a:fld>
            <a:endParaRPr lang="en-US" dirty="0"/>
          </a:p>
        </p:txBody>
      </p:sp>
    </p:spTree>
    <p:extLst>
      <p:ext uri="{BB962C8B-B14F-4D97-AF65-F5344CB8AC3E}">
        <p14:creationId xmlns:p14="http://schemas.microsoft.com/office/powerpoint/2010/main" val="1385968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26</a:t>
            </a:fld>
            <a:endParaRPr lang="en-US" dirty="0"/>
          </a:p>
        </p:txBody>
      </p:sp>
    </p:spTree>
    <p:extLst>
      <p:ext uri="{BB962C8B-B14F-4D97-AF65-F5344CB8AC3E}">
        <p14:creationId xmlns:p14="http://schemas.microsoft.com/office/powerpoint/2010/main" val="3775725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US" sz="2400" b="1"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27</a:t>
            </a:fld>
            <a:endParaRPr lang="en-US" dirty="0"/>
          </a:p>
        </p:txBody>
      </p:sp>
    </p:spTree>
    <p:extLst>
      <p:ext uri="{BB962C8B-B14F-4D97-AF65-F5344CB8AC3E}">
        <p14:creationId xmlns:p14="http://schemas.microsoft.com/office/powerpoint/2010/main" val="30974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28</a:t>
            </a:fld>
            <a:endParaRPr lang="en-US" dirty="0"/>
          </a:p>
        </p:txBody>
      </p:sp>
    </p:spTree>
    <p:extLst>
      <p:ext uri="{BB962C8B-B14F-4D97-AF65-F5344CB8AC3E}">
        <p14:creationId xmlns:p14="http://schemas.microsoft.com/office/powerpoint/2010/main" val="1438264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29</a:t>
            </a:fld>
            <a:endParaRPr lang="en-US" dirty="0"/>
          </a:p>
        </p:txBody>
      </p:sp>
    </p:spTree>
    <p:extLst>
      <p:ext uri="{BB962C8B-B14F-4D97-AF65-F5344CB8AC3E}">
        <p14:creationId xmlns:p14="http://schemas.microsoft.com/office/powerpoint/2010/main" val="213519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5069CFF-C9FD-C24E-9642-7F2677706FA2}" type="slidenum">
              <a:rPr lang="en-US" smtClean="0"/>
              <a:t>3</a:t>
            </a:fld>
            <a:endParaRPr lang="en-US" dirty="0"/>
          </a:p>
        </p:txBody>
      </p:sp>
    </p:spTree>
    <p:extLst>
      <p:ext uri="{BB962C8B-B14F-4D97-AF65-F5344CB8AC3E}">
        <p14:creationId xmlns:p14="http://schemas.microsoft.com/office/powerpoint/2010/main" val="240056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30</a:t>
            </a:fld>
            <a:endParaRPr lang="en-US" dirty="0"/>
          </a:p>
        </p:txBody>
      </p:sp>
    </p:spTree>
    <p:extLst>
      <p:ext uri="{BB962C8B-B14F-4D97-AF65-F5344CB8AC3E}">
        <p14:creationId xmlns:p14="http://schemas.microsoft.com/office/powerpoint/2010/main" val="4094946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31</a:t>
            </a:fld>
            <a:endParaRPr lang="en-US" dirty="0"/>
          </a:p>
        </p:txBody>
      </p:sp>
    </p:spTree>
    <p:extLst>
      <p:ext uri="{BB962C8B-B14F-4D97-AF65-F5344CB8AC3E}">
        <p14:creationId xmlns:p14="http://schemas.microsoft.com/office/powerpoint/2010/main" val="390414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4</a:t>
            </a:fld>
            <a:endParaRPr lang="en-US" dirty="0"/>
          </a:p>
        </p:txBody>
      </p:sp>
    </p:spTree>
    <p:extLst>
      <p:ext uri="{BB962C8B-B14F-4D97-AF65-F5344CB8AC3E}">
        <p14:creationId xmlns:p14="http://schemas.microsoft.com/office/powerpoint/2010/main" val="1667977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5</a:t>
            </a:fld>
            <a:endParaRPr lang="en-US" dirty="0"/>
          </a:p>
        </p:txBody>
      </p:sp>
    </p:spTree>
    <p:extLst>
      <p:ext uri="{BB962C8B-B14F-4D97-AF65-F5344CB8AC3E}">
        <p14:creationId xmlns:p14="http://schemas.microsoft.com/office/powerpoint/2010/main" val="420824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6</a:t>
            </a:fld>
            <a:endParaRPr lang="en-US" dirty="0"/>
          </a:p>
        </p:txBody>
      </p:sp>
    </p:spTree>
    <p:extLst>
      <p:ext uri="{BB962C8B-B14F-4D97-AF65-F5344CB8AC3E}">
        <p14:creationId xmlns:p14="http://schemas.microsoft.com/office/powerpoint/2010/main" val="68591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7</a:t>
            </a:fld>
            <a:endParaRPr lang="en-US" dirty="0"/>
          </a:p>
        </p:txBody>
      </p:sp>
    </p:spTree>
    <p:extLst>
      <p:ext uri="{BB962C8B-B14F-4D97-AF65-F5344CB8AC3E}">
        <p14:creationId xmlns:p14="http://schemas.microsoft.com/office/powerpoint/2010/main" val="238351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8</a:t>
            </a:fld>
            <a:endParaRPr lang="en-US" dirty="0"/>
          </a:p>
        </p:txBody>
      </p:sp>
    </p:spTree>
    <p:extLst>
      <p:ext uri="{BB962C8B-B14F-4D97-AF65-F5344CB8AC3E}">
        <p14:creationId xmlns:p14="http://schemas.microsoft.com/office/powerpoint/2010/main" val="212735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69CFF-C9FD-C24E-9642-7F2677706FA2}" type="slidenum">
              <a:rPr lang="en-US" smtClean="0"/>
              <a:t>9</a:t>
            </a:fld>
            <a:endParaRPr lang="en-US" dirty="0"/>
          </a:p>
        </p:txBody>
      </p:sp>
    </p:spTree>
    <p:extLst>
      <p:ext uri="{BB962C8B-B14F-4D97-AF65-F5344CB8AC3E}">
        <p14:creationId xmlns:p14="http://schemas.microsoft.com/office/powerpoint/2010/main" val="54295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5B6B31-5EDC-4690-9DC0-FF9151C49F45}" type="datetime1">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2537885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B44DA4-7249-4771-9881-D7DF2F6D74E1}" type="datetime1">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3017578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1A40F-9F62-47C0-9727-25C828D19439}" type="datetime1">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1380028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269F5-B1A7-49D0-9F8A-B59E070CBAB0}" type="datetime1">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2792872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63432-8F86-466B-A375-7A80550B5F73}" type="datetime1">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25636933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F6A6E-FA85-49CA-9C4F-A46C1F4132E9}" type="datetime1">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28257685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7CF8B-D7F6-47BF-9F7F-A66D21D7CF52}" type="datetime1">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13214553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7BFAE8-9A6E-4240-99F2-F160CD6C948E}" type="datetime1">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4026312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9F87F-CB27-40EF-ACE5-900ED3B9ECFC}" type="datetime1">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
        <p:nvSpPr>
          <p:cNvPr id="8" name="Picture Placeholder 7"/>
          <p:cNvSpPr>
            <a:spLocks noGrp="1"/>
          </p:cNvSpPr>
          <p:nvPr>
            <p:ph type="pic" sz="quarter" idx="13"/>
          </p:nvPr>
        </p:nvSpPr>
        <p:spPr>
          <a:xfrm>
            <a:off x="4333875" y="2862263"/>
            <a:ext cx="3236913" cy="2898775"/>
          </a:xfrm>
        </p:spPr>
        <p:txBody>
          <a:bodyPr/>
          <a:lstStyle/>
          <a:p>
            <a:endParaRPr lang="en-US" dirty="0"/>
          </a:p>
        </p:txBody>
      </p:sp>
    </p:spTree>
    <p:extLst>
      <p:ext uri="{BB962C8B-B14F-4D97-AF65-F5344CB8AC3E}">
        <p14:creationId xmlns:p14="http://schemas.microsoft.com/office/powerpoint/2010/main" val="12008204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12D57-0725-41B9-BD2C-6119A48CD0FF}" type="datetime1">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204543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0E21E6-366F-4CDC-835F-D44D5C71EF14}" type="datetime1">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2833486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5A9390-9F39-4756-9CE5-8D9A3E4BA327}" type="datetime1">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1392825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8CBF0B-532E-4124-A597-2889EACCC027}" type="datetime1">
              <a:rPr lang="en-US" smtClean="0"/>
              <a:t>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41589665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934D14-1EE9-4FA4-8A38-92488FCA77EB}" type="datetime1">
              <a:rPr lang="en-US" smtClean="0"/>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457851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7544A-D84F-4684-8E6B-A108F851CEA7}" type="datetime1">
              <a:rPr lang="en-US" smtClean="0"/>
              <a:t>1/28/2025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3840993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1A032E-FE1F-49D4-B0FB-A0AD60938C3E}" type="datetime1">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27403915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BD5F9-DFCC-4862-9899-B05200250C3E}" type="datetime1">
              <a:rPr lang="en-US" smtClean="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B55B13-081A-9648-86D8-B2C6B5382737}" type="slidenum">
              <a:rPr lang="en-US" smtClean="0"/>
              <a:t>‹#›</a:t>
            </a:fld>
            <a:endParaRPr lang="en-US" dirty="0"/>
          </a:p>
        </p:txBody>
      </p:sp>
    </p:spTree>
    <p:extLst>
      <p:ext uri="{BB962C8B-B14F-4D97-AF65-F5344CB8AC3E}">
        <p14:creationId xmlns:p14="http://schemas.microsoft.com/office/powerpoint/2010/main" val="24475878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AAF5D-E896-437D-B34F-4D20B2C3676E}" type="datetime1">
              <a:rPr lang="en-US" smtClean="0"/>
              <a:t>1/28/2025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55B13-081A-9648-86D8-B2C6B5382737}" type="slidenum">
              <a:rPr lang="en-US" smtClean="0"/>
              <a:t>‹#›</a:t>
            </a:fld>
            <a:endParaRPr lang="en-US" dirty="0"/>
          </a:p>
        </p:txBody>
      </p:sp>
    </p:spTree>
    <p:extLst>
      <p:ext uri="{BB962C8B-B14F-4D97-AF65-F5344CB8AC3E}">
        <p14:creationId xmlns:p14="http://schemas.microsoft.com/office/powerpoint/2010/main" val="95225269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 id="2147483705" r:id="rId13"/>
    <p:sldLayoutId id="2147483706" r:id="rId14"/>
    <p:sldLayoutId id="2147483708" r:id="rId15"/>
    <p:sldLayoutId id="2147483709" r:id="rId16"/>
    <p:sldLayoutId id="2147483718"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s://www.grantinterface.com/Home/Logon?urlkey=sacco"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jpg"/><Relationship Id="rId4" Type="http://schemas.openxmlformats.org/officeDocument/2006/relationships/diagramLayout" Target="../diagrams/layout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png"/><Relationship Id="rId4" Type="http://schemas.microsoft.com/office/2007/relationships/hdphoto" Target="../media/hdphoto1.wdp"/><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hyperlink" Target="https://bdm.saccounty.gov/TOTGrantProgram/Documents/OnlineApplicantionTutorial.pdf"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hyperlink" Target="mailto:SacCountyTOTAdmin@saccounty.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8" y="0"/>
            <a:ext cx="12183765" cy="514531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768" y="5464812"/>
            <a:ext cx="12191999" cy="153749"/>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Rectangle 26"/>
          <p:cNvSpPr/>
          <p:nvPr/>
        </p:nvSpPr>
        <p:spPr>
          <a:xfrm>
            <a:off x="-17654" y="5139911"/>
            <a:ext cx="12202885" cy="324901"/>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TextBox 18"/>
          <p:cNvSpPr txBox="1"/>
          <p:nvPr/>
        </p:nvSpPr>
        <p:spPr>
          <a:xfrm>
            <a:off x="1126864" y="1418496"/>
            <a:ext cx="9934153" cy="2308324"/>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7200" dirty="0">
                <a:solidFill>
                  <a:schemeClr val="bg1"/>
                </a:solidFill>
                <a:latin typeface="Calibri" panose="020F0502020204030204" pitchFamily="34" charset="0"/>
                <a:ea typeface="Gotham Bold" charset="0"/>
                <a:cs typeface="Gotham Bold" charset="0"/>
              </a:rPr>
              <a:t>2025/26 TOT Grant Program WORKSHOP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46" y="5880907"/>
            <a:ext cx="3783080" cy="908117"/>
          </a:xfrm>
          <a:prstGeom prst="rect">
            <a:avLst/>
          </a:prstGeom>
        </p:spPr>
      </p:pic>
      <p:sp>
        <p:nvSpPr>
          <p:cNvPr id="4" name="Rectangle 3"/>
          <p:cNvSpPr/>
          <p:nvPr/>
        </p:nvSpPr>
        <p:spPr>
          <a:xfrm>
            <a:off x="7783222" y="5594203"/>
            <a:ext cx="4138825" cy="1800493"/>
          </a:xfrm>
          <a:prstGeom prst="rect">
            <a:avLst/>
          </a:prstGeom>
        </p:spPr>
        <p:txBody>
          <a:bodyPr wrap="none">
            <a:spAutoFit/>
          </a:bodyPr>
          <a:lstStyle/>
          <a:p>
            <a:pPr algn="r"/>
            <a:r>
              <a:rPr lang="en-US" sz="1500" dirty="0">
                <a:latin typeface="Calibri" panose="020F0502020204030204" pitchFamily="34" charset="0"/>
              </a:rPr>
              <a:t>Presented By: </a:t>
            </a:r>
          </a:p>
          <a:p>
            <a:pPr algn="r"/>
            <a:r>
              <a:rPr lang="en-US" sz="1500" dirty="0">
                <a:latin typeface="Calibri" panose="020F0502020204030204" pitchFamily="34" charset="0"/>
              </a:rPr>
              <a:t>Ger Chang, Program Coordinator</a:t>
            </a:r>
          </a:p>
          <a:p>
            <a:pPr algn="r"/>
            <a:r>
              <a:rPr lang="en-US" sz="1500" dirty="0">
                <a:latin typeface="Calibri" panose="020F0502020204030204" pitchFamily="34" charset="0"/>
              </a:rPr>
              <a:t>Bryn Saunders, </a:t>
            </a:r>
            <a:r>
              <a:rPr lang="en-US" sz="1500" b="0" i="0" dirty="0">
                <a:effectLst/>
              </a:rPr>
              <a:t>Liability Property Insurance Analyst</a:t>
            </a:r>
          </a:p>
          <a:p>
            <a:pPr algn="r"/>
            <a:r>
              <a:rPr lang="en-US" sz="1500" dirty="0">
                <a:latin typeface="Calibri" panose="020F0502020204030204" pitchFamily="34" charset="0"/>
              </a:rPr>
              <a:t>Shelly Willis, Grant Consultant</a:t>
            </a:r>
          </a:p>
          <a:p>
            <a:pPr algn="r"/>
            <a:r>
              <a:rPr lang="en-US" sz="1500" dirty="0">
                <a:latin typeface="Calibri" panose="020F0502020204030204" pitchFamily="34" charset="0"/>
              </a:rPr>
              <a:t>Radtana Lee, Technical Support/Q&amp;A</a:t>
            </a:r>
          </a:p>
          <a:p>
            <a:pPr algn="r"/>
            <a:endParaRPr lang="en-US" dirty="0">
              <a:latin typeface="Calibri" panose="020F0502020204030204" pitchFamily="34" charset="0"/>
            </a:endParaRPr>
          </a:p>
          <a:p>
            <a:pPr algn="r"/>
            <a:endParaRPr lang="en-US" dirty="0">
              <a:latin typeface="Calibri" panose="020F0502020204030204" pitchFamily="34" charset="0"/>
            </a:endParaRPr>
          </a:p>
        </p:txBody>
      </p:sp>
    </p:spTree>
    <p:extLst>
      <p:ext uri="{BB962C8B-B14F-4D97-AF65-F5344CB8AC3E}">
        <p14:creationId xmlns:p14="http://schemas.microsoft.com/office/powerpoint/2010/main" val="41817337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2336" y="0"/>
            <a:ext cx="11789664" cy="111386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Rectangle 8"/>
          <p:cNvSpPr/>
          <p:nvPr/>
        </p:nvSpPr>
        <p:spPr>
          <a:xfrm>
            <a:off x="0" y="467530"/>
            <a:ext cx="8379725"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 name="TextBox 1"/>
          <p:cNvSpPr txBox="1"/>
          <p:nvPr/>
        </p:nvSpPr>
        <p:spPr>
          <a:xfrm>
            <a:off x="189457" y="1647109"/>
            <a:ext cx="6162357" cy="5439297"/>
          </a:xfrm>
          <a:prstGeom prst="rect">
            <a:avLst/>
          </a:prstGeom>
          <a:noFill/>
        </p:spPr>
        <p:txBody>
          <a:bodyPr wrap="square" rtlCol="0">
            <a:noAutofit/>
          </a:bodyPr>
          <a:lstStyle/>
          <a:p>
            <a:pPr marL="342900" indent="-342900">
              <a:buFont typeface="+mj-lt"/>
              <a:buAutoNum type="arabicPeriod" startAt="2"/>
            </a:pPr>
            <a:r>
              <a:rPr lang="en-US" dirty="0">
                <a:solidFill>
                  <a:schemeClr val="tx2">
                    <a:lumMod val="75000"/>
                  </a:schemeClr>
                </a:solidFill>
                <a:latin typeface="Arial" panose="020B0604020202020204" pitchFamily="34" charset="0"/>
                <a:cs typeface="Arial" panose="020B0604020202020204" pitchFamily="34" charset="0"/>
              </a:rPr>
              <a:t>Apply Online.</a:t>
            </a:r>
          </a:p>
          <a:p>
            <a:pPr marL="628650" marR="937895" lvl="1" indent="-285750">
              <a:spcAft>
                <a:spcPts val="1200"/>
              </a:spcAft>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Upon accessing the system for the first time, you will land on the Apply Page. This page displays current open opportunities that you can apply for, relevant deadlines and/or other related information.</a:t>
            </a:r>
          </a:p>
          <a:p>
            <a:pPr marL="800100" marR="937895" lvl="1" indent="-342900">
              <a:spcAft>
                <a:spcPts val="1200"/>
              </a:spcAft>
              <a:buSzPct val="100000"/>
              <a:buFont typeface="+mj-lt"/>
              <a:buAutoNum type="alphaLcParenR"/>
              <a:tabLst>
                <a:tab pos="1079500" algn="l"/>
                <a:tab pos="1080135" algn="l"/>
              </a:tabLst>
            </a:pPr>
            <a:endPar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endParaRPr>
          </a:p>
          <a:p>
            <a:pPr marL="342900" marR="937895" indent="-342900">
              <a:buSzPct val="100000"/>
              <a:buFont typeface="+mj-lt"/>
              <a:buAutoNum type="arabicPeriod" startAt="2"/>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Complete Application Form.</a:t>
            </a:r>
          </a:p>
          <a:p>
            <a:pPr marL="628650" marR="937895" lvl="1" indent="-285750">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In the form, contact and organization information automatically populates. An application can be saved or submitted.</a:t>
            </a:r>
          </a:p>
          <a:p>
            <a:pPr marL="342900" marR="937895" lvl="1">
              <a:buSzPct val="100000"/>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    No changes can be made to a submitted      </a:t>
            </a:r>
            <a:b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b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    form.</a:t>
            </a:r>
          </a:p>
        </p:txBody>
      </p:sp>
      <p:sp>
        <p:nvSpPr>
          <p:cNvPr id="3" name="TextBox 2"/>
          <p:cNvSpPr txBox="1"/>
          <p:nvPr/>
        </p:nvSpPr>
        <p:spPr>
          <a:xfrm>
            <a:off x="706582" y="2635135"/>
            <a:ext cx="184731" cy="369332"/>
          </a:xfrm>
          <a:prstGeom prst="rect">
            <a:avLst/>
          </a:prstGeom>
          <a:noFill/>
        </p:spPr>
        <p:txBody>
          <a:bodyPr wrap="none" rtlCol="0">
            <a:spAutoFit/>
          </a:bodyPr>
          <a:lstStyle/>
          <a:p>
            <a:endParaRPr lang="en-US" dirty="0"/>
          </a:p>
        </p:txBody>
      </p:sp>
      <p:sp>
        <p:nvSpPr>
          <p:cNvPr id="8" name="TextBox 7"/>
          <p:cNvSpPr txBox="1"/>
          <p:nvPr/>
        </p:nvSpPr>
        <p:spPr>
          <a:xfrm>
            <a:off x="0" y="405974"/>
            <a:ext cx="9029700"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ONLINE APPLICATION - FOUNDANT</a:t>
            </a:r>
          </a:p>
        </p:txBody>
      </p:sp>
      <p:sp>
        <p:nvSpPr>
          <p:cNvPr id="5" name="TextBox 4"/>
          <p:cNvSpPr txBox="1"/>
          <p:nvPr/>
        </p:nvSpPr>
        <p:spPr>
          <a:xfrm>
            <a:off x="5848942" y="1647109"/>
            <a:ext cx="6309044" cy="1831271"/>
          </a:xfrm>
          <a:prstGeom prst="rect">
            <a:avLst/>
          </a:prstGeom>
          <a:noFill/>
        </p:spPr>
        <p:txBody>
          <a:bodyPr wrap="square" rtlCol="0">
            <a:spAutoFit/>
          </a:bodyPr>
          <a:lstStyle/>
          <a:p>
            <a:pPr marL="342900" marR="937895" indent="-342900">
              <a:buSzPct val="100000"/>
              <a:buFont typeface="+mj-lt"/>
              <a:buAutoNum type="arabicPeriod" startAt="4"/>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Applicant Dashboard.</a:t>
            </a:r>
          </a:p>
          <a:p>
            <a:pPr marL="628650" marR="937895" lvl="1" indent="-285750">
              <a:spcAft>
                <a:spcPts val="600"/>
              </a:spcAft>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Your dashboard is where you can edit your saved application, review your submitted application and check on the status or follow-ups for your application.</a:t>
            </a:r>
          </a:p>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698" r="10192"/>
          <a:stretch/>
        </p:blipFill>
        <p:spPr>
          <a:xfrm>
            <a:off x="5909613" y="3189189"/>
            <a:ext cx="5928163" cy="256906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7781" y="6253520"/>
            <a:ext cx="1451294" cy="348379"/>
          </a:xfrm>
          <a:prstGeom prst="rect">
            <a:avLst/>
          </a:prstGeom>
        </p:spPr>
      </p:pic>
      <p:sp>
        <p:nvSpPr>
          <p:cNvPr id="13"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10</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07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2336" y="0"/>
            <a:ext cx="11789664" cy="111386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Rectangle 8"/>
          <p:cNvSpPr/>
          <p:nvPr/>
        </p:nvSpPr>
        <p:spPr>
          <a:xfrm>
            <a:off x="0" y="467530"/>
            <a:ext cx="8379725"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 name="TextBox 1"/>
          <p:cNvSpPr txBox="1"/>
          <p:nvPr/>
        </p:nvSpPr>
        <p:spPr>
          <a:xfrm>
            <a:off x="140029" y="1210501"/>
            <a:ext cx="6162357" cy="5561002"/>
          </a:xfrm>
          <a:prstGeom prst="rect">
            <a:avLst/>
          </a:prstGeom>
          <a:noFill/>
        </p:spPr>
        <p:txBody>
          <a:bodyPr wrap="square" rtlCol="0">
            <a:noAutofit/>
          </a:bodyPr>
          <a:lstStyle/>
          <a:p>
            <a:pPr marL="342900" indent="-342900">
              <a:buFont typeface="+mj-lt"/>
              <a:buAutoNum type="arabicPeriod" startAt="5"/>
            </a:pPr>
            <a:r>
              <a:rPr lang="en-US" dirty="0">
                <a:solidFill>
                  <a:schemeClr val="tx2">
                    <a:lumMod val="75000"/>
                  </a:schemeClr>
                </a:solidFill>
                <a:latin typeface="Arial" panose="020B0604020202020204" pitchFamily="34" charset="0"/>
                <a:cs typeface="Arial" panose="020B0604020202020204" pitchFamily="34" charset="0"/>
              </a:rPr>
              <a:t>Application.</a:t>
            </a:r>
          </a:p>
          <a:p>
            <a:pPr marL="628650" marR="937895" lvl="1" indent="-285750">
              <a:spcAft>
                <a:spcPts val="1200"/>
              </a:spcAft>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Clicking “Apply” from the Applicant Dashboard brings you the application. The Applicant and Organization information, the Due Date, a Collaborate feature and access to the Question list will be displayed.</a:t>
            </a:r>
          </a:p>
          <a:p>
            <a:pPr marL="342900" marR="937895" indent="-342900">
              <a:buSzPct val="100000"/>
              <a:buFont typeface="+mj-lt"/>
              <a:buAutoNum type="arabicPeriod" startAt="5"/>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Collaborate.</a:t>
            </a:r>
          </a:p>
          <a:p>
            <a:pPr marL="628650" marR="937895" lvl="1" indent="-285750">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This feature allows an applicant to invite collaborators to view, edit and/or submit an application on the organization’s behalf.</a:t>
            </a:r>
          </a:p>
          <a:p>
            <a:pPr marL="171450" marR="937895" indent="-285750">
              <a:spcBef>
                <a:spcPts val="1200"/>
              </a:spcBef>
              <a:buSzPct val="100000"/>
              <a:buFont typeface="+mj-lt"/>
              <a:buAutoNum type="arabicPeriod" startAt="5"/>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Save and Submit.</a:t>
            </a:r>
          </a:p>
          <a:p>
            <a:pPr marL="685800" marR="937895" lvl="1" indent="-342900">
              <a:spcBef>
                <a:spcPts val="600"/>
              </a:spcBef>
              <a:buSzPct val="100000"/>
              <a:buFont typeface="+mj-lt"/>
              <a:buAutoNum type="alphaLcParenR"/>
              <a:tabLst>
                <a:tab pos="1079500" algn="l"/>
                <a:tab pos="1080135" algn="l"/>
              </a:tabLst>
            </a:pPr>
            <a:r>
              <a:rPr lang="en-US" dirty="0">
                <a:solidFill>
                  <a:schemeClr val="tx2">
                    <a:lumMod val="75000"/>
                  </a:schemeClr>
                </a:solidFill>
                <a:latin typeface="Arial" panose="020B0604020202020204" pitchFamily="34" charset="0"/>
                <a:ea typeface="Arial" panose="020B0604020202020204" pitchFamily="34" charset="0"/>
                <a:cs typeface="Arial" panose="020B0604020202020204" pitchFamily="34" charset="0"/>
              </a:rPr>
              <a:t>Your application will be saved automatically on a frequent basis, however, there is a “Save” button at the end of the application along with a “Submit” button once the application is completed.</a:t>
            </a:r>
          </a:p>
        </p:txBody>
      </p:sp>
      <p:sp>
        <p:nvSpPr>
          <p:cNvPr id="3" name="TextBox 2"/>
          <p:cNvSpPr txBox="1"/>
          <p:nvPr/>
        </p:nvSpPr>
        <p:spPr>
          <a:xfrm>
            <a:off x="706582" y="2635135"/>
            <a:ext cx="184731" cy="369332"/>
          </a:xfrm>
          <a:prstGeom prst="rect">
            <a:avLst/>
          </a:prstGeom>
          <a:noFill/>
        </p:spPr>
        <p:txBody>
          <a:bodyPr wrap="none" rtlCol="0">
            <a:spAutoFit/>
          </a:bodyPr>
          <a:lstStyle/>
          <a:p>
            <a:endParaRPr lang="en-US" dirty="0"/>
          </a:p>
        </p:txBody>
      </p:sp>
      <p:sp>
        <p:nvSpPr>
          <p:cNvPr id="8" name="TextBox 7"/>
          <p:cNvSpPr txBox="1"/>
          <p:nvPr/>
        </p:nvSpPr>
        <p:spPr>
          <a:xfrm>
            <a:off x="0" y="405974"/>
            <a:ext cx="9029700"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ONLINE APPLICATION - FOUNDANT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474" r="9021"/>
          <a:stretch/>
        </p:blipFill>
        <p:spPr>
          <a:xfrm>
            <a:off x="5511108" y="1181551"/>
            <a:ext cx="6003727" cy="3664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7781" y="6253520"/>
            <a:ext cx="1451294" cy="348379"/>
          </a:xfrm>
          <a:prstGeom prst="rect">
            <a:avLst/>
          </a:prstGeom>
        </p:spPr>
      </p:pic>
      <p:sp>
        <p:nvSpPr>
          <p:cNvPr id="13"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11</a:t>
            </a:fld>
            <a:endParaRPr lang="en-US" dirty="0">
              <a:solidFill>
                <a:schemeClr val="tx2">
                  <a:lumMod val="7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124" t="3344" r="19972" b="35233"/>
          <a:stretch/>
        </p:blipFill>
        <p:spPr>
          <a:xfrm>
            <a:off x="8004504" y="3437831"/>
            <a:ext cx="3897517" cy="1909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2984" t="73848" r="9027"/>
          <a:stretch/>
        </p:blipFill>
        <p:spPr>
          <a:xfrm>
            <a:off x="5387545" y="5205923"/>
            <a:ext cx="5008616" cy="1110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72169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200016"/>
            <a:ext cx="12192000" cy="3057516"/>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p:cNvSpPr/>
          <p:nvPr/>
        </p:nvSpPr>
        <p:spPr>
          <a:xfrm>
            <a:off x="-2" y="2857500"/>
            <a:ext cx="12192000" cy="267185"/>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Freeform 14"/>
          <p:cNvSpPr/>
          <p:nvPr/>
        </p:nvSpPr>
        <p:spPr>
          <a:xfrm>
            <a:off x="-2" y="586639"/>
            <a:ext cx="6611257" cy="1552583"/>
          </a:xfrm>
          <a:custGeom>
            <a:avLst/>
            <a:gdLst>
              <a:gd name="connsiteX0" fmla="*/ 0 w 6611257"/>
              <a:gd name="connsiteY0" fmla="*/ 0 h 1552583"/>
              <a:gd name="connsiteX1" fmla="*/ 6352488 w 6611257"/>
              <a:gd name="connsiteY1" fmla="*/ 0 h 1552583"/>
              <a:gd name="connsiteX2" fmla="*/ 6611257 w 6611257"/>
              <a:gd name="connsiteY2" fmla="*/ 258769 h 1552583"/>
              <a:gd name="connsiteX3" fmla="*/ 6611257 w 6611257"/>
              <a:gd name="connsiteY3" fmla="*/ 1293814 h 1552583"/>
              <a:gd name="connsiteX4" fmla="*/ 6352488 w 6611257"/>
              <a:gd name="connsiteY4" fmla="*/ 1552583 h 1552583"/>
              <a:gd name="connsiteX5" fmla="*/ 0 w 6611257"/>
              <a:gd name="connsiteY5" fmla="*/ 1552583 h 155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1257" h="1552583">
                <a:moveTo>
                  <a:pt x="0" y="0"/>
                </a:moveTo>
                <a:lnTo>
                  <a:pt x="6352488" y="0"/>
                </a:lnTo>
                <a:cubicBezTo>
                  <a:pt x="6495402" y="0"/>
                  <a:pt x="6611257" y="115855"/>
                  <a:pt x="6611257" y="258769"/>
                </a:cubicBezTo>
                <a:lnTo>
                  <a:pt x="6611257" y="1293814"/>
                </a:lnTo>
                <a:cubicBezTo>
                  <a:pt x="6611257" y="1436728"/>
                  <a:pt x="6495402" y="1552583"/>
                  <a:pt x="6352488" y="1552583"/>
                </a:cubicBezTo>
                <a:lnTo>
                  <a:pt x="0" y="15525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2356" y="518234"/>
            <a:ext cx="6037942" cy="1107996"/>
          </a:xfrm>
          <a:prstGeom prst="rect">
            <a:avLst/>
          </a:prstGeom>
          <a:noFill/>
        </p:spPr>
        <p:txBody>
          <a:bodyPr wrap="square" rtlCol="0">
            <a:spAutoFit/>
          </a:bodyPr>
          <a:lstStyle/>
          <a:p>
            <a:r>
              <a:rPr lang="en-US" sz="6600" dirty="0">
                <a:solidFill>
                  <a:schemeClr val="tx2">
                    <a:lumMod val="75000"/>
                  </a:schemeClr>
                </a:solidFill>
                <a:latin typeface="Calibri" panose="020F0502020204030204" pitchFamily="34" charset="0"/>
                <a:ea typeface="Gotham Black" charset="0"/>
                <a:cs typeface="Gotham Black" charset="0"/>
              </a:rPr>
              <a:t>APPLICATION</a:t>
            </a:r>
          </a:p>
        </p:txBody>
      </p:sp>
      <p:sp>
        <p:nvSpPr>
          <p:cNvPr id="18" name="TextBox 17"/>
          <p:cNvSpPr txBox="1"/>
          <p:nvPr/>
        </p:nvSpPr>
        <p:spPr>
          <a:xfrm>
            <a:off x="219979" y="1362931"/>
            <a:ext cx="6037943" cy="707886"/>
          </a:xfrm>
          <a:prstGeom prst="rect">
            <a:avLst/>
          </a:prstGeom>
          <a:noFill/>
        </p:spPr>
        <p:txBody>
          <a:bodyPr wrap="square" rtlCol="0">
            <a:spAutoFit/>
          </a:bodyPr>
          <a:lstStyle/>
          <a:p>
            <a:r>
              <a:rPr lang="en-US" sz="4000" dirty="0">
                <a:solidFill>
                  <a:schemeClr val="accent5">
                    <a:lumMod val="75000"/>
                  </a:schemeClr>
                </a:solidFill>
                <a:latin typeface="Calibri" panose="020F0502020204030204" pitchFamily="34" charset="0"/>
                <a:ea typeface="Gotham Medium" charset="0"/>
                <a:cs typeface="Gotham Medium" charset="0"/>
              </a:rPr>
              <a:t>GUIDE</a:t>
            </a:r>
          </a:p>
        </p:txBody>
      </p:sp>
      <p:sp>
        <p:nvSpPr>
          <p:cNvPr id="8" name="TextBox 7"/>
          <p:cNvSpPr txBox="1"/>
          <p:nvPr/>
        </p:nvSpPr>
        <p:spPr>
          <a:xfrm>
            <a:off x="420461" y="3129219"/>
            <a:ext cx="10018485" cy="3554819"/>
          </a:xfrm>
          <a:prstGeom prst="rect">
            <a:avLst/>
          </a:prstGeom>
          <a:noFill/>
        </p:spPr>
        <p:txBody>
          <a:bodyPr wrap="square" numCol="1" rtlCol="0">
            <a:spAutoFit/>
          </a:bodyPr>
          <a:lstStyle/>
          <a:p>
            <a:pPr marL="971550" lvl="1" indent="-514350">
              <a:lnSpc>
                <a:spcPct val="125000"/>
              </a:lnSpc>
              <a:buAutoNum type="arabicPeriod"/>
            </a:pPr>
            <a:r>
              <a:rPr lang="en-US" altLang="en-US" sz="3600" dirty="0">
                <a:solidFill>
                  <a:schemeClr val="tx2">
                    <a:lumMod val="75000"/>
                  </a:schemeClr>
                </a:solidFill>
                <a:latin typeface="Calibri" panose="020F0502020204030204" pitchFamily="34" charset="0"/>
                <a:ea typeface="Arial" charset="0"/>
                <a:cs typeface="Arial" panose="020B0604020202020204" pitchFamily="34" charset="0"/>
              </a:rPr>
              <a:t>Organization Information &amp; Narrative</a:t>
            </a:r>
          </a:p>
          <a:p>
            <a:pPr marL="971550" lvl="1" indent="-514350">
              <a:lnSpc>
                <a:spcPct val="125000"/>
              </a:lnSpc>
              <a:buAutoNum type="arabicPeriod"/>
            </a:pPr>
            <a:r>
              <a:rPr lang="en-US" altLang="en-US" sz="3600" dirty="0">
                <a:solidFill>
                  <a:schemeClr val="tx2">
                    <a:lumMod val="75000"/>
                  </a:schemeClr>
                </a:solidFill>
                <a:latin typeface="Calibri" panose="020F0502020204030204" pitchFamily="34" charset="0"/>
                <a:ea typeface="Arial" charset="0"/>
                <a:cs typeface="Arial" panose="020B0604020202020204" pitchFamily="34" charset="0"/>
              </a:rPr>
              <a:t>Project Information</a:t>
            </a:r>
          </a:p>
          <a:p>
            <a:pPr marL="971550" lvl="1" indent="-514350">
              <a:lnSpc>
                <a:spcPct val="125000"/>
              </a:lnSpc>
              <a:buAutoNum type="arabicPeriod"/>
            </a:pPr>
            <a:r>
              <a:rPr lang="en-US" altLang="en-US" sz="3600" dirty="0">
                <a:solidFill>
                  <a:schemeClr val="tx2">
                    <a:lumMod val="75000"/>
                  </a:schemeClr>
                </a:solidFill>
                <a:latin typeface="Calibri" panose="020F0502020204030204" pitchFamily="34" charset="0"/>
                <a:ea typeface="Arial" charset="0"/>
                <a:cs typeface="Arial" panose="020B0604020202020204" pitchFamily="34" charset="0"/>
              </a:rPr>
              <a:t>Project Narrative</a:t>
            </a:r>
          </a:p>
          <a:p>
            <a:pPr marL="971550" lvl="1" indent="-514350">
              <a:lnSpc>
                <a:spcPct val="125000"/>
              </a:lnSpc>
              <a:buAutoNum type="arabicPeriod"/>
            </a:pPr>
            <a:r>
              <a:rPr lang="en-US" altLang="en-US" sz="3600" dirty="0">
                <a:solidFill>
                  <a:schemeClr val="tx2">
                    <a:lumMod val="75000"/>
                  </a:schemeClr>
                </a:solidFill>
                <a:latin typeface="Calibri" panose="020F0502020204030204" pitchFamily="34" charset="0"/>
                <a:ea typeface="Arial" charset="0"/>
                <a:cs typeface="Arial" panose="020B0604020202020204" pitchFamily="34" charset="0"/>
              </a:rPr>
              <a:t>Budget</a:t>
            </a:r>
          </a:p>
          <a:p>
            <a:pPr marL="971550" lvl="1" indent="-514350">
              <a:lnSpc>
                <a:spcPct val="125000"/>
              </a:lnSpc>
              <a:buAutoNum type="arabicPeriod"/>
            </a:pPr>
            <a:r>
              <a:rPr lang="en-US" altLang="en-US" sz="3600" dirty="0">
                <a:solidFill>
                  <a:schemeClr val="tx2">
                    <a:lumMod val="75000"/>
                  </a:schemeClr>
                </a:solidFill>
                <a:latin typeface="Calibri" panose="020F0502020204030204" pitchFamily="34" charset="0"/>
                <a:ea typeface="Arial" charset="0"/>
                <a:cs typeface="Arial" panose="020B0604020202020204" pitchFamily="34" charset="0"/>
              </a:rPr>
              <a:t>Additional Documentation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865" y="5974722"/>
            <a:ext cx="2612729" cy="627178"/>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12</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243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1" y="219489"/>
            <a:ext cx="8877994"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8" y="286726"/>
            <a:ext cx="9419179"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Organization Information</a:t>
            </a:r>
          </a:p>
        </p:txBody>
      </p:sp>
      <p:sp>
        <p:nvSpPr>
          <p:cNvPr id="7" name="TextBox 6"/>
          <p:cNvSpPr txBox="1"/>
          <p:nvPr/>
        </p:nvSpPr>
        <p:spPr>
          <a:xfrm>
            <a:off x="402336" y="1336487"/>
            <a:ext cx="7589521" cy="2677656"/>
          </a:xfrm>
          <a:prstGeom prst="rect">
            <a:avLst/>
          </a:prstGeom>
          <a:noFill/>
        </p:spPr>
        <p:txBody>
          <a:bodyPr wrap="square" numCol="1" rtlCol="0">
            <a:spAutoFit/>
          </a:bodyPr>
          <a:lstStyle/>
          <a:p>
            <a:r>
              <a:rPr lang="en-US" sz="2400" b="1" dirty="0">
                <a:solidFill>
                  <a:schemeClr val="tx2"/>
                </a:solidFill>
                <a:latin typeface="Arial" panose="020B0604020202020204" pitchFamily="34" charset="0"/>
                <a:cs typeface="Arial" panose="020B0604020202020204" pitchFamily="34" charset="0"/>
              </a:rPr>
              <a:t>In this Section, we’ll ask you to confirm some basic information for the organization, such as:</a:t>
            </a:r>
          </a:p>
          <a:p>
            <a:pPr marL="342900" indent="-34290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Organization Name</a:t>
            </a:r>
          </a:p>
          <a:p>
            <a:pPr marL="342900" indent="-34290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Physical Location</a:t>
            </a:r>
          </a:p>
          <a:p>
            <a:pPr marL="342900" indent="-34290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Provide a Payee Data Record Form</a:t>
            </a:r>
          </a:p>
          <a:p>
            <a:pPr marL="342900" indent="-342900">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Information about the Fiscal Sponsor (as applicable)</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2456" y="6082686"/>
            <a:ext cx="1990137" cy="477727"/>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13</a:t>
            </a:fld>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9" name="TextBox 8"/>
          <p:cNvSpPr txBox="1"/>
          <p:nvPr/>
        </p:nvSpPr>
        <p:spPr>
          <a:xfrm>
            <a:off x="402336" y="4014143"/>
            <a:ext cx="7589521" cy="1938992"/>
          </a:xfrm>
          <a:prstGeom prst="rect">
            <a:avLst/>
          </a:prstGeom>
          <a:noFill/>
        </p:spPr>
        <p:txBody>
          <a:bodyPr wrap="square" numCol="1" rtlCol="0">
            <a:spAutoFit/>
          </a:bodyPr>
          <a:lstStyle/>
          <a:p>
            <a:r>
              <a:rPr lang="en-US" sz="2400" i="1" dirty="0">
                <a:solidFill>
                  <a:schemeClr val="tx2"/>
                </a:solidFill>
                <a:latin typeface="Arial" panose="020B0604020202020204" pitchFamily="34" charset="0"/>
                <a:cs typeface="Arial" panose="020B0604020202020204" pitchFamily="34" charset="0"/>
              </a:rPr>
              <a:t>General Notes for the Application:</a:t>
            </a:r>
          </a:p>
          <a:p>
            <a:pPr marL="342900" indent="-342900">
              <a:buFont typeface="Arial" panose="020B0604020202020204" pitchFamily="34" charset="0"/>
              <a:buChar char="•"/>
            </a:pPr>
            <a:r>
              <a:rPr lang="en-US" sz="2400" i="1" dirty="0">
                <a:solidFill>
                  <a:schemeClr val="tx2"/>
                </a:solidFill>
                <a:latin typeface="Arial" panose="020B0604020202020204" pitchFamily="34" charset="0"/>
                <a:cs typeface="Arial" panose="020B0604020202020204" pitchFamily="34" charset="0"/>
              </a:rPr>
              <a:t>Character counts include Spaces.</a:t>
            </a:r>
          </a:p>
          <a:p>
            <a:pPr marL="342900" indent="-342900">
              <a:buFont typeface="Arial" panose="020B0604020202020204" pitchFamily="34" charset="0"/>
              <a:buChar char="•"/>
            </a:pPr>
            <a:r>
              <a:rPr lang="en-US" sz="2400" i="1" dirty="0">
                <a:solidFill>
                  <a:schemeClr val="tx2"/>
                </a:solidFill>
                <a:latin typeface="Arial" panose="020B0604020202020204" pitchFamily="34" charset="0"/>
                <a:cs typeface="Arial" panose="020B0604020202020204" pitchFamily="34" charset="0"/>
              </a:rPr>
              <a:t>The application does Auto Save.</a:t>
            </a:r>
          </a:p>
          <a:p>
            <a:pPr marL="342900" indent="-342900">
              <a:buFont typeface="Arial" panose="020B0604020202020204" pitchFamily="34" charset="0"/>
              <a:buChar char="•"/>
            </a:pPr>
            <a:r>
              <a:rPr lang="en-US" sz="2400" i="1" dirty="0">
                <a:solidFill>
                  <a:schemeClr val="tx2"/>
                </a:solidFill>
                <a:latin typeface="Arial" panose="020B0604020202020204" pitchFamily="34" charset="0"/>
                <a:cs typeface="Arial" panose="020B0604020202020204" pitchFamily="34" charset="0"/>
              </a:rPr>
              <a:t>Please pay careful attention to page counts.</a:t>
            </a:r>
          </a:p>
          <a:p>
            <a:pPr marL="342900" indent="-342900">
              <a:buFont typeface="Arial" panose="020B0604020202020204" pitchFamily="34" charset="0"/>
              <a:buChar char="•"/>
            </a:pPr>
            <a:r>
              <a:rPr lang="en-US" sz="2400" i="1" dirty="0">
                <a:solidFill>
                  <a:schemeClr val="tx2"/>
                </a:solidFill>
                <a:latin typeface="Arial" panose="020B0604020202020204" pitchFamily="34" charset="0"/>
                <a:cs typeface="Arial" panose="020B0604020202020204" pitchFamily="34" charset="0"/>
              </a:rPr>
              <a:t>Questions? Please ask us.</a:t>
            </a:r>
            <a:endParaRPr lang="en-US"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E66F6B0-81C8-617E-450D-D0727FFD0B98}"/>
              </a:ext>
            </a:extLst>
          </p:cNvPr>
          <p:cNvPicPr>
            <a:picLocks noChangeAspect="1"/>
          </p:cNvPicPr>
          <p:nvPr/>
        </p:nvPicPr>
        <p:blipFill>
          <a:blip r:embed="rId4"/>
          <a:stretch>
            <a:fillRect/>
          </a:stretch>
        </p:blipFill>
        <p:spPr>
          <a:xfrm>
            <a:off x="7987936" y="1528685"/>
            <a:ext cx="3454141" cy="4369604"/>
          </a:xfrm>
          <a:prstGeom prst="rect">
            <a:avLst/>
          </a:prstGeom>
        </p:spPr>
      </p:pic>
    </p:spTree>
    <p:extLst>
      <p:ext uri="{BB962C8B-B14F-4D97-AF65-F5344CB8AC3E}">
        <p14:creationId xmlns:p14="http://schemas.microsoft.com/office/powerpoint/2010/main" val="2345855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1" y="219489"/>
            <a:ext cx="8877994"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8" y="286726"/>
            <a:ext cx="9419179"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Organization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2336" y="1754267"/>
            <a:ext cx="11437239" cy="3970318"/>
          </a:xfrm>
          <a:prstGeom prst="rect">
            <a:avLst/>
          </a:prstGeom>
          <a:noFill/>
        </p:spPr>
        <p:txBody>
          <a:bodyPr wrap="square" numCol="1" rtlCol="0">
            <a:spAutoFit/>
          </a:bodyPr>
          <a:lstStyle/>
          <a:p>
            <a:pPr marL="457200" indent="-457200">
              <a:buFont typeface="+mj-lt"/>
              <a:buAutoNum type="arabicPeriod"/>
            </a:pPr>
            <a:r>
              <a:rPr lang="en-US" sz="2200" b="1" u="sng" dirty="0">
                <a:solidFill>
                  <a:schemeClr val="tx2"/>
                </a:solidFill>
                <a:latin typeface="Arial" panose="020B0604020202020204" pitchFamily="34" charset="0"/>
                <a:cs typeface="Arial" panose="020B0604020202020204" pitchFamily="34" charset="0"/>
              </a:rPr>
              <a:t>Organization Category</a:t>
            </a:r>
          </a:p>
          <a:p>
            <a:pPr defTabSz="457200"/>
            <a:r>
              <a:rPr lang="en-US" sz="2200" dirty="0">
                <a:solidFill>
                  <a:schemeClr val="tx2"/>
                </a:solidFill>
                <a:latin typeface="Arial" panose="020B0604020202020204" pitchFamily="34" charset="0"/>
                <a:cs typeface="Arial" panose="020B0604020202020204" pitchFamily="34" charset="0"/>
              </a:rPr>
              <a:t>	Select the category that </a:t>
            </a:r>
            <a:r>
              <a:rPr lang="en-US" sz="2200" u="sng" dirty="0">
                <a:solidFill>
                  <a:schemeClr val="tx2"/>
                </a:solidFill>
                <a:latin typeface="Arial" panose="020B0604020202020204" pitchFamily="34" charset="0"/>
                <a:cs typeface="Arial" panose="020B0604020202020204" pitchFamily="34" charset="0"/>
              </a:rPr>
              <a:t>best describes</a:t>
            </a:r>
            <a:r>
              <a:rPr lang="en-US" sz="2200" dirty="0">
                <a:solidFill>
                  <a:schemeClr val="tx2"/>
                </a:solidFill>
                <a:latin typeface="Arial" panose="020B0604020202020204" pitchFamily="34" charset="0"/>
                <a:cs typeface="Arial" panose="020B0604020202020204" pitchFamily="34" charset="0"/>
              </a:rPr>
              <a:t> the </a:t>
            </a:r>
            <a:r>
              <a:rPr lang="en-US" sz="2200" b="1" i="1" dirty="0">
                <a:solidFill>
                  <a:schemeClr val="tx2"/>
                </a:solidFill>
                <a:latin typeface="Arial" panose="020B0604020202020204" pitchFamily="34" charset="0"/>
                <a:cs typeface="Arial" panose="020B0604020202020204" pitchFamily="34" charset="0"/>
              </a:rPr>
              <a:t>mission</a:t>
            </a:r>
            <a:r>
              <a:rPr lang="en-US" sz="2200" dirty="0">
                <a:solidFill>
                  <a:schemeClr val="tx2"/>
                </a:solidFill>
                <a:latin typeface="Arial" panose="020B0604020202020204" pitchFamily="34" charset="0"/>
                <a:cs typeface="Arial" panose="020B0604020202020204" pitchFamily="34" charset="0"/>
              </a:rPr>
              <a:t> of the organization:</a:t>
            </a:r>
          </a:p>
          <a:p>
            <a:pPr marL="914400" lvl="1" indent="-457200" defTabSz="457200">
              <a:buFont typeface="+mj-lt"/>
              <a:buAutoNum type="alphaLcPeriod"/>
            </a:pPr>
            <a:r>
              <a:rPr lang="en-US" sz="2200" dirty="0">
                <a:solidFill>
                  <a:schemeClr val="tx2"/>
                </a:solidFill>
                <a:latin typeface="Arial" panose="020B0604020202020204" pitchFamily="34" charset="0"/>
                <a:cs typeface="Arial" panose="020B0604020202020204" pitchFamily="34" charset="0"/>
              </a:rPr>
              <a:t>Arts and Culture</a:t>
            </a:r>
          </a:p>
          <a:p>
            <a:pPr marL="914400" lvl="1" indent="-457200" defTabSz="457200">
              <a:buFont typeface="+mj-lt"/>
              <a:buAutoNum type="alphaLcPeriod"/>
            </a:pPr>
            <a:r>
              <a:rPr lang="en-US" sz="2200" dirty="0">
                <a:solidFill>
                  <a:schemeClr val="tx2"/>
                </a:solidFill>
                <a:latin typeface="Arial" panose="020B0604020202020204" pitchFamily="34" charset="0"/>
                <a:cs typeface="Arial" panose="020B0604020202020204" pitchFamily="34" charset="0"/>
              </a:rPr>
              <a:t>Community Development and Services</a:t>
            </a:r>
          </a:p>
          <a:p>
            <a:pPr marL="914400" lvl="1" indent="-457200" defTabSz="457200">
              <a:buFont typeface="+mj-lt"/>
              <a:buAutoNum type="alphaLcPeriod"/>
            </a:pPr>
            <a:r>
              <a:rPr lang="en-US" sz="2200" dirty="0">
                <a:solidFill>
                  <a:schemeClr val="tx2"/>
                </a:solidFill>
                <a:latin typeface="Arial" panose="020B0604020202020204" pitchFamily="34" charset="0"/>
                <a:cs typeface="Arial" panose="020B0604020202020204" pitchFamily="34" charset="0"/>
              </a:rPr>
              <a:t>Economic or Workforce Development</a:t>
            </a:r>
          </a:p>
          <a:p>
            <a:pPr marL="914400" lvl="1" indent="-457200" defTabSz="457200">
              <a:buFont typeface="+mj-lt"/>
              <a:buAutoNum type="alphaLcPeriod"/>
            </a:pPr>
            <a:r>
              <a:rPr lang="en-US" sz="2200" dirty="0">
                <a:solidFill>
                  <a:schemeClr val="tx2"/>
                </a:solidFill>
                <a:latin typeface="Arial" panose="020B0604020202020204" pitchFamily="34" charset="0"/>
                <a:cs typeface="Arial" panose="020B0604020202020204" pitchFamily="34" charset="0"/>
              </a:rPr>
              <a:t>Health &amp; Human Services</a:t>
            </a:r>
          </a:p>
          <a:p>
            <a:endParaRPr lang="en-US" sz="2200" b="1" u="sng"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2. </a:t>
            </a:r>
            <a:r>
              <a:rPr lang="en-US" sz="2200" b="1" u="sng" dirty="0">
                <a:solidFill>
                  <a:schemeClr val="tx2"/>
                </a:solidFill>
                <a:latin typeface="Arial" panose="020B0604020202020204" pitchFamily="34" charset="0"/>
                <a:cs typeface="Arial" panose="020B0604020202020204" pitchFamily="34" charset="0"/>
              </a:rPr>
              <a:t>Organization Description </a:t>
            </a:r>
            <a:r>
              <a:rPr lang="en-US" sz="2200" u="sng" dirty="0">
                <a:solidFill>
                  <a:schemeClr val="tx2"/>
                </a:solidFill>
                <a:latin typeface="Arial" panose="020B0604020202020204" pitchFamily="34" charset="0"/>
                <a:cs typeface="Arial" panose="020B0604020202020204" pitchFamily="34" charset="0"/>
              </a:rPr>
              <a:t>– 1500 </a:t>
            </a:r>
            <a:r>
              <a:rPr lang="en-US" sz="2200" i="1" u="sng" dirty="0">
                <a:solidFill>
                  <a:schemeClr val="tx2"/>
                </a:solidFill>
                <a:latin typeface="Arial" panose="020B0604020202020204" pitchFamily="34" charset="0"/>
                <a:cs typeface="Arial" panose="020B0604020202020204" pitchFamily="34" charset="0"/>
              </a:rPr>
              <a:t>Character Limit</a:t>
            </a:r>
            <a:endParaRPr lang="en-US" sz="2200" dirty="0">
              <a:solidFill>
                <a:schemeClr val="tx2"/>
              </a:solidFill>
              <a:latin typeface="Arial" panose="020B0604020202020204" pitchFamily="34" charset="0"/>
              <a:cs typeface="Arial" panose="020B0604020202020204" pitchFamily="34" charset="0"/>
            </a:endParaRPr>
          </a:p>
          <a:p>
            <a:pPr marL="457200"/>
            <a:r>
              <a:rPr lang="en-US" sz="2200" dirty="0">
                <a:solidFill>
                  <a:schemeClr val="tx2"/>
                </a:solidFill>
                <a:latin typeface="Arial" panose="020B0604020202020204" pitchFamily="34" charset="0"/>
                <a:cs typeface="Arial" panose="020B0604020202020204" pitchFamily="34" charset="0"/>
              </a:rPr>
              <a:t>Provide a brief description of your organization, its mission, and primary programs and services.</a:t>
            </a:r>
          </a:p>
          <a:p>
            <a:pPr marL="685800" indent="-228600">
              <a:buFont typeface="+mj-lt"/>
              <a:buAutoNum type="arabicPeriod"/>
            </a:pPr>
            <a:endParaRPr lang="en-US" sz="1000" dirty="0">
              <a:solidFill>
                <a:schemeClr val="tx2"/>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2456" y="6082686"/>
            <a:ext cx="1990137" cy="477727"/>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14</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63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8830962"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9162296"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Organization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2336" y="1283010"/>
            <a:ext cx="11576304" cy="4124206"/>
          </a:xfrm>
          <a:prstGeom prst="rect">
            <a:avLst/>
          </a:prstGeom>
          <a:noFill/>
        </p:spPr>
        <p:txBody>
          <a:bodyPr wrap="square" numCol="1" rtlCol="0">
            <a:spAutoFit/>
          </a:bodyPr>
          <a:lstStyle/>
          <a:p>
            <a:r>
              <a:rPr lang="en-US" sz="2200" b="1" dirty="0">
                <a:solidFill>
                  <a:schemeClr val="tx2"/>
                </a:solidFill>
                <a:latin typeface="Arial" panose="020B0604020202020204" pitchFamily="34" charset="0"/>
                <a:cs typeface="Arial" panose="020B0604020202020204" pitchFamily="34" charset="0"/>
              </a:rPr>
              <a:t>3. </a:t>
            </a:r>
            <a:r>
              <a:rPr lang="en-US" sz="2200" b="1" u="sng" dirty="0">
                <a:solidFill>
                  <a:schemeClr val="tx2"/>
                </a:solidFill>
                <a:latin typeface="Arial" panose="020B0604020202020204" pitchFamily="34" charset="0"/>
                <a:cs typeface="Arial" panose="020B0604020202020204" pitchFamily="34" charset="0"/>
              </a:rPr>
              <a:t>Accomplishments and Challenges</a:t>
            </a:r>
            <a:r>
              <a:rPr lang="en-US" sz="2200" u="sng" dirty="0">
                <a:solidFill>
                  <a:schemeClr val="tx2"/>
                </a:solidFill>
                <a:latin typeface="Arial" panose="020B0604020202020204" pitchFamily="34" charset="0"/>
                <a:cs typeface="Arial" panose="020B0604020202020204" pitchFamily="34" charset="0"/>
              </a:rPr>
              <a:t> – </a:t>
            </a:r>
            <a:r>
              <a:rPr lang="en-US" sz="2200" i="1" u="sng" dirty="0">
                <a:solidFill>
                  <a:schemeClr val="tx2"/>
                </a:solidFill>
                <a:latin typeface="Arial" panose="020B0604020202020204" pitchFamily="34" charset="0"/>
                <a:cs typeface="Arial" panose="020B0604020202020204" pitchFamily="34" charset="0"/>
              </a:rPr>
              <a:t>1000 Character Limit</a:t>
            </a:r>
            <a:endParaRPr lang="en-US" sz="2200" b="1" i="1" u="sng" dirty="0">
              <a:solidFill>
                <a:schemeClr val="tx2"/>
              </a:solidFill>
              <a:latin typeface="Arial" panose="020B0604020202020204" pitchFamily="34" charset="0"/>
              <a:cs typeface="Arial" panose="020B0604020202020204" pitchFamily="34" charset="0"/>
            </a:endParaRPr>
          </a:p>
          <a:p>
            <a:pPr marL="862013" indent="-457200" eaLnBrk="0" hangingPunct="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Summarize your organization's accomplishments and challenges over the past year.</a:t>
            </a:r>
          </a:p>
          <a:p>
            <a:pPr marL="862013" indent="-457200" eaLnBrk="0" hangingPunct="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Describe short and long term challenges. Additionally, describe any future plans for the organization.</a:t>
            </a:r>
          </a:p>
          <a:p>
            <a:pPr marL="228600" indent="-228600" defTabSz="457200">
              <a:buFont typeface="+mj-lt"/>
              <a:buAutoNum type="arabicPeriod"/>
            </a:pPr>
            <a:endParaRPr lang="en-US" sz="1000" b="1" u="sng"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4. </a:t>
            </a:r>
            <a:r>
              <a:rPr lang="en-US" sz="2200" b="1" u="sng" dirty="0">
                <a:solidFill>
                  <a:schemeClr val="tx2"/>
                </a:solidFill>
                <a:latin typeface="Arial" panose="020B0604020202020204" pitchFamily="34" charset="0"/>
                <a:cs typeface="Arial" panose="020B0604020202020204" pitchFamily="34" charset="0"/>
              </a:rPr>
              <a:t>Organization Administration</a:t>
            </a:r>
            <a:r>
              <a:rPr lang="en-US" sz="2200" u="sng" dirty="0">
                <a:solidFill>
                  <a:schemeClr val="tx2"/>
                </a:solidFill>
                <a:latin typeface="Arial" panose="020B0604020202020204" pitchFamily="34" charset="0"/>
                <a:cs typeface="Arial" panose="020B0604020202020204" pitchFamily="34" charset="0"/>
              </a:rPr>
              <a:t> – </a:t>
            </a:r>
            <a:r>
              <a:rPr lang="en-US" sz="2200" i="1" u="sng" dirty="0">
                <a:solidFill>
                  <a:schemeClr val="tx2"/>
                </a:solidFill>
                <a:latin typeface="Arial" panose="020B0604020202020204" pitchFamily="34" charset="0"/>
                <a:cs typeface="Arial" panose="020B0604020202020204" pitchFamily="34" charset="0"/>
              </a:rPr>
              <a:t>1000 Character Limit</a:t>
            </a:r>
            <a:endParaRPr lang="en-US" sz="2200" b="1" u="sng" dirty="0">
              <a:solidFill>
                <a:schemeClr val="tx2"/>
              </a:solidFill>
              <a:latin typeface="Arial" panose="020B0604020202020204" pitchFamily="34" charset="0"/>
              <a:cs typeface="Arial" panose="020B0604020202020204" pitchFamily="34" charset="0"/>
            </a:endParaRPr>
          </a:p>
          <a:p>
            <a:pPr marL="800100" lvl="1" indent="-342900" defTabSz="457200">
              <a:buFont typeface="Arial" panose="020B0604020202020204" pitchFamily="34" charset="0"/>
              <a:buChar char="•"/>
            </a:pPr>
            <a:r>
              <a:rPr lang="en-US" sz="2400" dirty="0">
                <a:solidFill>
                  <a:srgbClr val="44546A"/>
                </a:solidFill>
              </a:rPr>
              <a:t>Explain how your organization's administration and board is structured. Include staff, number of board members, officers, board committees and their responsibilities</a:t>
            </a:r>
            <a:r>
              <a:rPr lang="en-US" sz="2400" dirty="0"/>
              <a:t>.</a:t>
            </a:r>
            <a:endParaRPr lang="en-US" sz="2200" dirty="0">
              <a:solidFill>
                <a:srgbClr val="44546A"/>
              </a:solidFill>
              <a:latin typeface="Arial" panose="020B0604020202020204" pitchFamily="34" charset="0"/>
              <a:cs typeface="Arial" panose="020B0604020202020204" pitchFamily="34" charset="0"/>
            </a:endParaRPr>
          </a:p>
          <a:p>
            <a:pPr marL="457200" indent="-457200" defTabSz="457200">
              <a:spcBef>
                <a:spcPts val="600"/>
              </a:spcBef>
              <a:buFont typeface="+mj-lt"/>
              <a:buAutoNum type="arabicPeriod" startAt="5"/>
            </a:pPr>
            <a:r>
              <a:rPr lang="en-US" sz="2200" b="1" u="sng" dirty="0">
                <a:solidFill>
                  <a:schemeClr val="tx2"/>
                </a:solidFill>
                <a:latin typeface="Arial" panose="020B0604020202020204" pitchFamily="34" charset="0"/>
                <a:cs typeface="Arial" panose="020B0604020202020204" pitchFamily="34" charset="0"/>
              </a:rPr>
              <a:t>Staff Qualifications or Biographies </a:t>
            </a:r>
            <a:r>
              <a:rPr lang="en-US" sz="2200" u="sng" dirty="0">
                <a:solidFill>
                  <a:schemeClr val="tx2"/>
                </a:solidFill>
                <a:latin typeface="Arial" panose="020B0604020202020204" pitchFamily="34" charset="0"/>
                <a:cs typeface="Arial" panose="020B0604020202020204" pitchFamily="34" charset="0"/>
              </a:rPr>
              <a:t>– </a:t>
            </a:r>
            <a:r>
              <a:rPr lang="en-US" sz="2200" i="1" u="sng" dirty="0">
                <a:solidFill>
                  <a:schemeClr val="tx2"/>
                </a:solidFill>
                <a:latin typeface="Arial" panose="020B0604020202020204" pitchFamily="34" charset="0"/>
                <a:cs typeface="Arial" panose="020B0604020202020204" pitchFamily="34" charset="0"/>
              </a:rPr>
              <a:t>1200 Character Limit</a:t>
            </a:r>
            <a:endParaRPr lang="en-US" sz="2200" u="sng" dirty="0">
              <a:solidFill>
                <a:schemeClr val="tx2"/>
              </a:solidFill>
              <a:latin typeface="Arial" panose="020B0604020202020204" pitchFamily="34" charset="0"/>
              <a:cs typeface="Arial" panose="020B0604020202020204" pitchFamily="34" charset="0"/>
            </a:endParaRPr>
          </a:p>
          <a:p>
            <a:pPr marL="914400" lvl="1" indent="-457200" defTabSz="457200">
              <a:spcBef>
                <a:spcPts val="600"/>
              </a:spcBef>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Provide a list of Board members and key staff members with their biographies/qualifications to perform their role in the organization.</a:t>
            </a:r>
          </a:p>
          <a:p>
            <a:pPr marL="457200"/>
            <a:endParaRPr lang="en-US"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88978" y="6065048"/>
            <a:ext cx="2063615" cy="495365"/>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15</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8470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8830962"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9162296"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Organization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7021" y="1407169"/>
            <a:ext cx="11576304" cy="4401205"/>
          </a:xfrm>
          <a:prstGeom prst="rect">
            <a:avLst/>
          </a:prstGeom>
          <a:noFill/>
        </p:spPr>
        <p:txBody>
          <a:bodyPr wrap="square" numCol="1" rtlCol="0">
            <a:spAutoFit/>
          </a:bodyPr>
          <a:lstStyle/>
          <a:p>
            <a:r>
              <a:rPr lang="en-US" sz="2200" b="1" dirty="0">
                <a:solidFill>
                  <a:schemeClr val="tx2"/>
                </a:solidFill>
                <a:latin typeface="Arial" panose="020B0604020202020204" pitchFamily="34" charset="0"/>
                <a:cs typeface="Arial" panose="020B0604020202020204" pitchFamily="34" charset="0"/>
              </a:rPr>
              <a:t>6. </a:t>
            </a:r>
            <a:r>
              <a:rPr lang="en-US" sz="2200" b="1" u="sng" dirty="0">
                <a:solidFill>
                  <a:schemeClr val="tx2"/>
                </a:solidFill>
                <a:latin typeface="Arial" panose="020B0604020202020204" pitchFamily="34" charset="0"/>
                <a:cs typeface="Arial" panose="020B0604020202020204" pitchFamily="34" charset="0"/>
              </a:rPr>
              <a:t>Number of Full Time Staff </a:t>
            </a:r>
            <a:endParaRPr lang="en-US" sz="2200" b="1" i="1" u="sng" dirty="0">
              <a:solidFill>
                <a:schemeClr val="tx2"/>
              </a:solidFill>
              <a:latin typeface="Arial" panose="020B0604020202020204" pitchFamily="34" charset="0"/>
              <a:cs typeface="Arial" panose="020B0604020202020204" pitchFamily="34" charset="0"/>
            </a:endParaRPr>
          </a:p>
          <a:p>
            <a:pPr marL="862013" indent="-457200" eaLnBrk="0" hangingPunct="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Please enter the number of paid full-time employees of the organization.</a:t>
            </a:r>
          </a:p>
          <a:p>
            <a:pPr marL="228600" indent="-228600" defTabSz="457200">
              <a:buFont typeface="+mj-lt"/>
              <a:buAutoNum type="arabicPeriod"/>
            </a:pPr>
            <a:endParaRPr lang="en-US" sz="1000" b="1" u="sng"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6a. </a:t>
            </a:r>
            <a:r>
              <a:rPr lang="en-US" sz="2200" b="1" u="sng" dirty="0">
                <a:solidFill>
                  <a:schemeClr val="tx2"/>
                </a:solidFill>
                <a:latin typeface="Arial" panose="020B0604020202020204" pitchFamily="34" charset="0"/>
                <a:cs typeface="Arial" panose="020B0604020202020204" pitchFamily="34" charset="0"/>
              </a:rPr>
              <a:t>Number of Part Time Staff</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	Please enter the number of paid part-time employees of the organization.</a:t>
            </a:r>
          </a:p>
          <a:p>
            <a:endParaRPr lang="en-US" sz="1000" b="1"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6b. </a:t>
            </a:r>
            <a:r>
              <a:rPr lang="en-US" sz="2200" b="1" u="sng" dirty="0">
                <a:solidFill>
                  <a:schemeClr val="tx2"/>
                </a:solidFill>
                <a:latin typeface="Arial" panose="020B0604020202020204" pitchFamily="34" charset="0"/>
                <a:cs typeface="Arial" panose="020B0604020202020204" pitchFamily="34" charset="0"/>
              </a:rPr>
              <a:t>Number of Volunteers</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Please enter the number of volunteers for the organization. This number should also include the Board of Directors/Members if they are not compensated by the organization.</a:t>
            </a:r>
            <a:endParaRPr lang="en-US" sz="1000" b="1"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7. </a:t>
            </a:r>
            <a:r>
              <a:rPr lang="en-US" sz="2200" b="1" u="sng" dirty="0">
                <a:solidFill>
                  <a:schemeClr val="tx2"/>
                </a:solidFill>
                <a:latin typeface="Arial" panose="020B0604020202020204" pitchFamily="34" charset="0"/>
                <a:cs typeface="Arial" panose="020B0604020202020204" pitchFamily="34" charset="0"/>
              </a:rPr>
              <a:t>Number of Years in Operation</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How long has the organization been operating in Sacramento County as a non profit entity?</a:t>
            </a:r>
          </a:p>
          <a:p>
            <a:pPr marL="457200"/>
            <a:endParaRPr lang="en-US"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88978" y="6065048"/>
            <a:ext cx="2063615" cy="495365"/>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16</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6616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8830962"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9162296"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Organization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37021" y="1217695"/>
            <a:ext cx="11576304" cy="4401205"/>
          </a:xfrm>
          <a:prstGeom prst="rect">
            <a:avLst/>
          </a:prstGeom>
          <a:noFill/>
        </p:spPr>
        <p:txBody>
          <a:bodyPr wrap="square" numCol="1" rtlCol="0">
            <a:spAutoFit/>
          </a:bodyPr>
          <a:lstStyle/>
          <a:p>
            <a:r>
              <a:rPr lang="en-US" sz="2200" b="1" dirty="0">
                <a:solidFill>
                  <a:schemeClr val="tx2"/>
                </a:solidFill>
                <a:latin typeface="Arial" panose="020B0604020202020204" pitchFamily="34" charset="0"/>
                <a:cs typeface="Arial" panose="020B0604020202020204" pitchFamily="34" charset="0"/>
              </a:rPr>
              <a:t>8. </a:t>
            </a:r>
            <a:r>
              <a:rPr lang="en-US" sz="2200" b="1" u="sng" dirty="0">
                <a:solidFill>
                  <a:schemeClr val="tx2"/>
                </a:solidFill>
                <a:latin typeface="Arial" panose="020B0604020202020204" pitchFamily="34" charset="0"/>
                <a:cs typeface="Arial" panose="020B0604020202020204" pitchFamily="34" charset="0"/>
              </a:rPr>
              <a:t>Total Organization Budget</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Provide the total organization budget that will be supported by the upload in item #9.</a:t>
            </a:r>
          </a:p>
          <a:p>
            <a:endParaRPr lang="en-US" sz="1000" b="1" dirty="0">
              <a:solidFill>
                <a:schemeClr val="tx2"/>
              </a:solidFill>
              <a:latin typeface="Arial" panose="020B0604020202020204" pitchFamily="34" charset="0"/>
              <a:cs typeface="Arial" panose="020B0604020202020204" pitchFamily="34" charset="0"/>
            </a:endParaRPr>
          </a:p>
          <a:p>
            <a:r>
              <a:rPr lang="en-US" sz="2200" b="1" u="sng" dirty="0">
                <a:solidFill>
                  <a:schemeClr val="tx2"/>
                </a:solidFill>
                <a:latin typeface="Arial" panose="020B0604020202020204" pitchFamily="34" charset="0"/>
                <a:cs typeface="Arial" panose="020B0604020202020204" pitchFamily="34" charset="0"/>
              </a:rPr>
              <a:t>Fiscal Year End Date</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Provide the Fiscal Year End Date for the organization.</a:t>
            </a:r>
          </a:p>
          <a:p>
            <a:endParaRPr lang="en-US" sz="1000" b="1"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9. </a:t>
            </a:r>
            <a:r>
              <a:rPr lang="en-US" sz="2200" b="1" u="sng" dirty="0">
                <a:solidFill>
                  <a:schemeClr val="tx2"/>
                </a:solidFill>
                <a:latin typeface="Arial" panose="020B0604020202020204" pitchFamily="34" charset="0"/>
                <a:cs typeface="Arial" panose="020B0604020202020204" pitchFamily="34" charset="0"/>
              </a:rPr>
              <a:t>Final Adopted Fiscal Year Budget </a:t>
            </a:r>
            <a:r>
              <a:rPr lang="en-US" sz="2200" u="sng" dirty="0">
                <a:solidFill>
                  <a:schemeClr val="tx2"/>
                </a:solidFill>
                <a:latin typeface="Arial" panose="020B0604020202020204" pitchFamily="34" charset="0"/>
                <a:cs typeface="Arial" panose="020B0604020202020204" pitchFamily="34" charset="0"/>
              </a:rPr>
              <a:t>– </a:t>
            </a:r>
            <a:r>
              <a:rPr lang="en-US" sz="2200" i="1" u="sng" dirty="0">
                <a:solidFill>
                  <a:schemeClr val="tx2"/>
                </a:solidFill>
                <a:latin typeface="Arial" panose="020B0604020202020204" pitchFamily="34" charset="0"/>
                <a:cs typeface="Arial" panose="020B0604020202020204" pitchFamily="34" charset="0"/>
              </a:rPr>
              <a:t>Limit 2 pages</a:t>
            </a:r>
            <a:endParaRPr lang="en-US" sz="2200" b="1" i="1" u="sng" dirty="0">
              <a:solidFill>
                <a:schemeClr val="tx2"/>
              </a:solidFill>
              <a:latin typeface="Arial" panose="020B0604020202020204" pitchFamily="34" charset="0"/>
              <a:cs typeface="Arial" panose="020B0604020202020204" pitchFamily="34" charset="0"/>
            </a:endParaRP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Please provide your last completed Fiscal Year budget which has been adopted by the Board of Directors.</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A Budget Summary may be provided if the completed Fiscal Year budget exceeds 2 pages.</a:t>
            </a:r>
          </a:p>
          <a:p>
            <a:pPr marL="800100" lvl="1" indent="-342900" defTabSz="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A space has been provided for any clarifications to the budget document submitted. (If the organization has a deficit or surplus of funds, please explain why) </a:t>
            </a:r>
          </a:p>
          <a:p>
            <a:pPr marL="457200"/>
            <a:endParaRPr lang="en-US"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88978" y="6065048"/>
            <a:ext cx="2063615" cy="495365"/>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17</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902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557128"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Project Information</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15355" y="1365958"/>
            <a:ext cx="11437239" cy="5401479"/>
          </a:xfrm>
          <a:prstGeom prst="rect">
            <a:avLst/>
          </a:prstGeom>
          <a:noFill/>
        </p:spPr>
        <p:txBody>
          <a:bodyPr wrap="square" numCol="1" rtlCol="0">
            <a:spAutoFit/>
          </a:bodyPr>
          <a:lstStyle/>
          <a:p>
            <a:r>
              <a:rPr lang="en-US" sz="2000" b="1" dirty="0">
                <a:solidFill>
                  <a:schemeClr val="tx2"/>
                </a:solidFill>
                <a:latin typeface="Arial" panose="020B0604020202020204" pitchFamily="34" charset="0"/>
                <a:cs typeface="Arial" panose="020B0604020202020204" pitchFamily="34" charset="0"/>
              </a:rPr>
              <a:t>10. </a:t>
            </a:r>
            <a:r>
              <a:rPr lang="en-US" sz="2000" b="1" u="sng" dirty="0">
                <a:solidFill>
                  <a:schemeClr val="tx2"/>
                </a:solidFill>
                <a:latin typeface="Arial" panose="020B0604020202020204" pitchFamily="34" charset="0"/>
                <a:cs typeface="Arial" panose="020B0604020202020204" pitchFamily="34" charset="0"/>
              </a:rPr>
              <a:t>Project Title</a:t>
            </a:r>
            <a:r>
              <a:rPr lang="en-US" sz="2000" i="1" u="sng" dirty="0">
                <a:solidFill>
                  <a:schemeClr val="tx2"/>
                </a:solidFill>
                <a:latin typeface="Arial" panose="020B0604020202020204" pitchFamily="34" charset="0"/>
                <a:cs typeface="Arial" panose="020B0604020202020204" pitchFamily="34" charset="0"/>
              </a:rPr>
              <a:t> – 75 Character Limit</a:t>
            </a:r>
            <a:endParaRPr lang="en-US" sz="2000" dirty="0">
              <a:solidFill>
                <a:schemeClr val="tx2"/>
              </a:solidFill>
              <a:latin typeface="Arial" panose="020B0604020202020204" pitchFamily="34" charset="0"/>
              <a:cs typeface="Arial" panose="020B0604020202020204" pitchFamily="34" charset="0"/>
            </a:endParaRPr>
          </a:p>
          <a:p>
            <a:pPr marL="457200"/>
            <a:r>
              <a:rPr lang="en-US" sz="2000" dirty="0">
                <a:solidFill>
                  <a:schemeClr val="tx2"/>
                </a:solidFill>
                <a:latin typeface="Arial" panose="020B0604020202020204" pitchFamily="34" charset="0"/>
                <a:cs typeface="Arial" panose="020B0604020202020204" pitchFamily="34" charset="0"/>
              </a:rPr>
              <a:t>Please provide a descriptive title for the application project/program.</a:t>
            </a:r>
          </a:p>
          <a:p>
            <a:pPr marL="457200"/>
            <a:endParaRPr lang="en-US" sz="1500" dirty="0">
              <a:solidFill>
                <a:schemeClr val="tx2"/>
              </a:solidFill>
              <a:latin typeface="Arial" panose="020B0604020202020204" pitchFamily="34" charset="0"/>
              <a:cs typeface="Arial" panose="020B0604020202020204" pitchFamily="34" charset="0"/>
            </a:endParaRPr>
          </a:p>
          <a:p>
            <a:r>
              <a:rPr lang="en-US" sz="2000" b="1" dirty="0">
                <a:solidFill>
                  <a:schemeClr val="tx2"/>
                </a:solidFill>
                <a:latin typeface="Arial" panose="020B0604020202020204" pitchFamily="34" charset="0"/>
                <a:cs typeface="Arial" panose="020B0604020202020204" pitchFamily="34" charset="0"/>
              </a:rPr>
              <a:t>11. </a:t>
            </a:r>
            <a:r>
              <a:rPr lang="en-US" sz="2000" b="1" u="sng" dirty="0">
                <a:solidFill>
                  <a:schemeClr val="tx2"/>
                </a:solidFill>
                <a:latin typeface="Arial" panose="020B0604020202020204" pitchFamily="34" charset="0"/>
                <a:cs typeface="Arial" panose="020B0604020202020204" pitchFamily="34" charset="0"/>
              </a:rPr>
              <a:t>Project Summary</a:t>
            </a:r>
            <a:r>
              <a:rPr lang="en-US" sz="2000" i="1" u="sng" dirty="0">
                <a:solidFill>
                  <a:schemeClr val="tx2"/>
                </a:solidFill>
                <a:latin typeface="Arial" panose="020B0604020202020204" pitchFamily="34" charset="0"/>
                <a:cs typeface="Arial" panose="020B0604020202020204" pitchFamily="34" charset="0"/>
              </a:rPr>
              <a:t> – 300 Character Limit</a:t>
            </a:r>
            <a:endParaRPr lang="en-US" sz="2000" b="1" u="sng" dirty="0">
              <a:solidFill>
                <a:schemeClr val="tx2"/>
              </a:solidFill>
              <a:latin typeface="Arial" panose="020B0604020202020204" pitchFamily="34" charset="0"/>
              <a:cs typeface="Arial" panose="020B0604020202020204" pitchFamily="34" charset="0"/>
            </a:endParaRPr>
          </a:p>
          <a:p>
            <a:pPr defTabSz="457200"/>
            <a:r>
              <a:rPr lang="en-US" sz="2000" dirty="0">
                <a:solidFill>
                  <a:schemeClr val="tx2"/>
                </a:solidFill>
                <a:latin typeface="Arial" panose="020B0604020202020204" pitchFamily="34" charset="0"/>
                <a:cs typeface="Arial" panose="020B0604020202020204" pitchFamily="34" charset="0"/>
              </a:rPr>
              <a:t>	Provide a </a:t>
            </a:r>
            <a:r>
              <a:rPr lang="en-US" sz="2000" u="sng" dirty="0">
                <a:solidFill>
                  <a:schemeClr val="tx2"/>
                </a:solidFill>
                <a:latin typeface="Arial" panose="020B0604020202020204" pitchFamily="34" charset="0"/>
                <a:cs typeface="Arial" panose="020B0604020202020204" pitchFamily="34" charset="0"/>
              </a:rPr>
              <a:t>brief</a:t>
            </a:r>
            <a:r>
              <a:rPr lang="en-US" sz="2000" dirty="0">
                <a:solidFill>
                  <a:schemeClr val="tx2"/>
                </a:solidFill>
                <a:latin typeface="Arial" panose="020B0604020202020204" pitchFamily="34" charset="0"/>
                <a:cs typeface="Arial" panose="020B0604020202020204" pitchFamily="34" charset="0"/>
              </a:rPr>
              <a:t> overview of how the grant funds would be used. This description will be used to 	introduce your proposal to the Review Panel and Board of Supervisors. If funded, it will be used 	to describe your approved grant.</a:t>
            </a:r>
          </a:p>
          <a:p>
            <a:pPr defTabSz="457200"/>
            <a:endParaRPr lang="en-US" sz="1500" dirty="0">
              <a:solidFill>
                <a:schemeClr val="tx2"/>
              </a:solidFill>
              <a:latin typeface="Arial" panose="020B0604020202020204" pitchFamily="34" charset="0"/>
              <a:cs typeface="Arial" panose="020B0604020202020204" pitchFamily="34" charset="0"/>
            </a:endParaRPr>
          </a:p>
          <a:p>
            <a:r>
              <a:rPr lang="en-US" sz="2000" b="1" dirty="0">
                <a:solidFill>
                  <a:schemeClr val="tx2"/>
                </a:solidFill>
                <a:latin typeface="Arial" panose="020B0604020202020204" pitchFamily="34" charset="0"/>
                <a:cs typeface="Arial" panose="020B0604020202020204" pitchFamily="34" charset="0"/>
              </a:rPr>
              <a:t>12. </a:t>
            </a:r>
            <a:r>
              <a:rPr lang="en-US" sz="2000" b="1" u="sng" dirty="0">
                <a:solidFill>
                  <a:schemeClr val="tx2"/>
                </a:solidFill>
                <a:latin typeface="Arial" panose="020B0604020202020204" pitchFamily="34" charset="0"/>
                <a:cs typeface="Arial" panose="020B0604020202020204" pitchFamily="34" charset="0"/>
              </a:rPr>
              <a:t>Total Grant Amount Requested</a:t>
            </a:r>
          </a:p>
          <a:p>
            <a:pPr indent="-228600" defTabSz="457200"/>
            <a:r>
              <a:rPr lang="en-US" sz="2000" dirty="0">
                <a:solidFill>
                  <a:schemeClr val="tx2"/>
                </a:solidFill>
                <a:latin typeface="Arial" panose="020B0604020202020204" pitchFamily="34" charset="0"/>
                <a:cs typeface="Arial" panose="020B0604020202020204" pitchFamily="34" charset="0"/>
              </a:rPr>
              <a:t>	Minimum request level is $5,000 and may not exceed $50,000.</a:t>
            </a:r>
          </a:p>
          <a:p>
            <a:pPr marL="1028700" lvl="2" indent="-342900" defTabSz="45720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Organizations should apply for no more than 20% of their last FY Budget or $5,000 (minimum request) whichever is larger. </a:t>
            </a:r>
          </a:p>
          <a:p>
            <a:pPr indent="-228600" defTabSz="457200"/>
            <a:endParaRPr lang="en-US" sz="1500" dirty="0">
              <a:solidFill>
                <a:schemeClr val="tx2"/>
              </a:solidFill>
              <a:latin typeface="Arial" panose="020B0604020202020204" pitchFamily="34" charset="0"/>
              <a:cs typeface="Arial" panose="020B0604020202020204" pitchFamily="34" charset="0"/>
            </a:endParaRPr>
          </a:p>
          <a:p>
            <a:r>
              <a:rPr lang="en-US" sz="2000" b="1" dirty="0">
                <a:solidFill>
                  <a:schemeClr val="tx2"/>
                </a:solidFill>
                <a:latin typeface="Arial" panose="020B0604020202020204" pitchFamily="34" charset="0"/>
                <a:cs typeface="Arial" panose="020B0604020202020204" pitchFamily="34" charset="0"/>
              </a:rPr>
              <a:t>13. </a:t>
            </a:r>
            <a:r>
              <a:rPr lang="en-US" sz="2000" b="1" u="sng" dirty="0">
                <a:solidFill>
                  <a:schemeClr val="tx2"/>
                </a:solidFill>
                <a:latin typeface="Arial" panose="020B0604020202020204" pitchFamily="34" charset="0"/>
                <a:cs typeface="Arial" panose="020B0604020202020204" pitchFamily="34" charset="0"/>
              </a:rPr>
              <a:t>Project Location (Supervisorial District) </a:t>
            </a:r>
            <a:endParaRPr lang="en-US" sz="2000" i="1" u="sng" dirty="0">
              <a:solidFill>
                <a:schemeClr val="tx2"/>
              </a:solidFill>
              <a:latin typeface="Arial" panose="020B0604020202020204" pitchFamily="34" charset="0"/>
              <a:cs typeface="Arial" panose="020B0604020202020204" pitchFamily="34" charset="0"/>
            </a:endParaRPr>
          </a:p>
          <a:p>
            <a:r>
              <a:rPr lang="en-US" sz="2000" dirty="0">
                <a:solidFill>
                  <a:schemeClr val="tx2"/>
                </a:solidFill>
                <a:latin typeface="Arial" panose="020B0604020202020204" pitchFamily="34" charset="0"/>
                <a:cs typeface="Arial" panose="020B0604020202020204" pitchFamily="34" charset="0"/>
              </a:rPr>
              <a:t>      Please indicate where the project will take place</a:t>
            </a:r>
          </a:p>
          <a:p>
            <a:endParaRPr lang="en-US" sz="1500" dirty="0">
              <a:solidFill>
                <a:schemeClr val="tx2"/>
              </a:solidFill>
              <a:latin typeface="Arial" panose="020B0604020202020204" pitchFamily="34" charset="0"/>
              <a:cs typeface="Arial" panose="020B0604020202020204" pitchFamily="34" charset="0"/>
            </a:endParaRPr>
          </a:p>
          <a:p>
            <a:r>
              <a:rPr lang="en-US" sz="2000" b="1" dirty="0">
                <a:solidFill>
                  <a:schemeClr val="tx2"/>
                </a:solidFill>
                <a:latin typeface="Arial" panose="020B0604020202020204" pitchFamily="34" charset="0"/>
                <a:cs typeface="Arial" panose="020B0604020202020204" pitchFamily="34" charset="0"/>
              </a:rPr>
              <a:t>14. </a:t>
            </a:r>
            <a:r>
              <a:rPr lang="en-US" sz="2000" b="1" u="sng" dirty="0">
                <a:solidFill>
                  <a:schemeClr val="tx2"/>
                </a:solidFill>
                <a:latin typeface="Arial" panose="020B0604020202020204" pitchFamily="34" charset="0"/>
                <a:cs typeface="Arial" panose="020B0604020202020204" pitchFamily="34" charset="0"/>
              </a:rPr>
              <a:t>Communities Served by Project</a:t>
            </a:r>
            <a:endParaRPr lang="en-US" sz="2000" i="1" u="sng" dirty="0">
              <a:solidFill>
                <a:schemeClr val="tx2"/>
              </a:solidFill>
              <a:latin typeface="Arial" panose="020B0604020202020204" pitchFamily="34" charset="0"/>
              <a:cs typeface="Arial" panose="020B0604020202020204" pitchFamily="34" charset="0"/>
            </a:endParaRPr>
          </a:p>
          <a:p>
            <a:pPr lvl="1"/>
            <a:r>
              <a:rPr lang="en-US" sz="2000" dirty="0">
                <a:solidFill>
                  <a:schemeClr val="tx2"/>
                </a:solidFill>
                <a:latin typeface="Arial" panose="020B0604020202020204" pitchFamily="34" charset="0"/>
                <a:cs typeface="Arial" panose="020B0604020202020204" pitchFamily="34" charset="0"/>
              </a:rPr>
              <a:t>Select All that Apply</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8350" y="6075178"/>
            <a:ext cx="2194244" cy="526722"/>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18</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7265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8238"/>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Project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87004" y="1290523"/>
            <a:ext cx="11437239" cy="5186035"/>
          </a:xfrm>
          <a:prstGeom prst="rect">
            <a:avLst/>
          </a:prstGeom>
          <a:noFill/>
        </p:spPr>
        <p:txBody>
          <a:bodyPr wrap="square" numCol="1" rtlCol="0">
            <a:spAutoFit/>
          </a:bodyPr>
          <a:lstStyle/>
          <a:p>
            <a:r>
              <a:rPr lang="en-US" sz="2200" b="1" dirty="0">
                <a:solidFill>
                  <a:schemeClr val="tx2"/>
                </a:solidFill>
                <a:latin typeface="Arial" panose="020B0604020202020204" pitchFamily="34" charset="0"/>
                <a:cs typeface="Arial" panose="020B0604020202020204" pitchFamily="34" charset="0"/>
              </a:rPr>
              <a:t>15. </a:t>
            </a:r>
            <a:r>
              <a:rPr lang="en-US" sz="2200" b="1" u="sng" dirty="0">
                <a:solidFill>
                  <a:schemeClr val="tx2"/>
                </a:solidFill>
                <a:latin typeface="Arial" panose="020B0604020202020204" pitchFamily="34" charset="0"/>
                <a:cs typeface="Arial" panose="020B0604020202020204" pitchFamily="34" charset="0"/>
              </a:rPr>
              <a:t>Project Description</a:t>
            </a:r>
            <a:r>
              <a:rPr lang="en-US" sz="2200" i="1" u="sng" dirty="0">
                <a:solidFill>
                  <a:schemeClr val="tx2"/>
                </a:solidFill>
                <a:latin typeface="Arial" panose="020B0604020202020204" pitchFamily="34" charset="0"/>
                <a:cs typeface="Arial" panose="020B0604020202020204" pitchFamily="34" charset="0"/>
              </a:rPr>
              <a:t> – 2000 Character Limit</a:t>
            </a:r>
            <a:r>
              <a:rPr lang="en-US" sz="2200" u="sng" dirty="0">
                <a:solidFill>
                  <a:schemeClr val="tx2"/>
                </a:solidFill>
                <a:latin typeface="Arial" panose="020B0604020202020204" pitchFamily="34" charset="0"/>
                <a:cs typeface="Arial" panose="020B0604020202020204" pitchFamily="34" charset="0"/>
              </a:rPr>
              <a:t> </a:t>
            </a:r>
          </a:p>
          <a:p>
            <a:pPr marL="457200"/>
            <a:r>
              <a:rPr lang="en-US" sz="2200" dirty="0">
                <a:solidFill>
                  <a:schemeClr val="tx2"/>
                </a:solidFill>
                <a:latin typeface="Arial" panose="020B0604020202020204" pitchFamily="34" charset="0"/>
                <a:cs typeface="Arial" panose="020B0604020202020204" pitchFamily="34" charset="0"/>
              </a:rPr>
              <a:t>Provide a detailed description of the proposed project. Emphasize how this project will serve the Sacramento Community through innovation, education, training, tourism or the underserved. </a:t>
            </a:r>
          </a:p>
          <a:p>
            <a:pPr marL="457200"/>
            <a:endParaRPr lang="en-US" sz="1000" b="1" u="sng"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16. </a:t>
            </a:r>
            <a:r>
              <a:rPr lang="en-US" sz="2200" b="1" u="sng" dirty="0">
                <a:solidFill>
                  <a:schemeClr val="tx2"/>
                </a:solidFill>
                <a:latin typeface="Arial" panose="020B0604020202020204" pitchFamily="34" charset="0"/>
                <a:cs typeface="Arial" panose="020B0604020202020204" pitchFamily="34" charset="0"/>
              </a:rPr>
              <a:t>Project Timeline – Activities &amp; Outcomes </a:t>
            </a:r>
            <a:r>
              <a:rPr lang="en-US" sz="2200" i="1" u="sng" dirty="0">
                <a:solidFill>
                  <a:schemeClr val="tx2"/>
                </a:solidFill>
                <a:latin typeface="Arial" panose="020B0604020202020204" pitchFamily="34" charset="0"/>
                <a:cs typeface="Arial" panose="020B0604020202020204" pitchFamily="34" charset="0"/>
              </a:rPr>
              <a:t>– 1000 Character Limit</a:t>
            </a:r>
            <a:endParaRPr lang="en-US" sz="2200" u="sng" dirty="0">
              <a:solidFill>
                <a:schemeClr val="tx2"/>
              </a:solidFill>
              <a:latin typeface="Arial" panose="020B0604020202020204" pitchFamily="34" charset="0"/>
              <a:cs typeface="Arial" panose="020B0604020202020204" pitchFamily="34" charset="0"/>
            </a:endParaRPr>
          </a:p>
          <a:p>
            <a:pPr marL="463550" eaLnBrk="0" hangingPunct="0"/>
            <a:r>
              <a:rPr lang="en-US" sz="2200" dirty="0">
                <a:solidFill>
                  <a:schemeClr val="tx2"/>
                </a:solidFill>
                <a:latin typeface="Arial" panose="020B0604020202020204" pitchFamily="34" charset="0"/>
                <a:cs typeface="Arial" panose="020B0604020202020204" pitchFamily="34" charset="0"/>
              </a:rPr>
              <a:t>Describe the timeline for implementation of your project over a 11 month period.  The timeline should list key dates/months that correspond to the description of the activities to take place on those dates/months and expected outcomes.</a:t>
            </a:r>
          </a:p>
          <a:p>
            <a:pPr marL="463550" eaLnBrk="0" hangingPunct="0"/>
            <a:endParaRPr lang="en-US" sz="1000" dirty="0">
              <a:solidFill>
                <a:schemeClr val="tx2"/>
              </a:solidFill>
              <a:latin typeface="Arial" panose="020B0604020202020204" pitchFamily="34" charset="0"/>
              <a:cs typeface="Arial" panose="020B0604020202020204" pitchFamily="34" charset="0"/>
            </a:endParaRPr>
          </a:p>
          <a:p>
            <a:pPr marL="463550" eaLnBrk="0" hangingPunct="0"/>
            <a:r>
              <a:rPr lang="en-US" sz="2200" dirty="0">
                <a:solidFill>
                  <a:schemeClr val="tx2"/>
                </a:solidFill>
                <a:latin typeface="Arial" panose="020B0604020202020204" pitchFamily="34" charset="0"/>
                <a:cs typeface="Arial" panose="020B0604020202020204" pitchFamily="34" charset="0"/>
              </a:rPr>
              <a:t>The timeline should reflect what will be in the project Scope of Services, should your organization be awarded a TOT Grant.</a:t>
            </a:r>
          </a:p>
          <a:p>
            <a:pPr marL="463550" eaLnBrk="0" hangingPunct="0"/>
            <a:endParaRPr lang="en-US" sz="1000" dirty="0">
              <a:solidFill>
                <a:schemeClr val="tx2"/>
              </a:solidFill>
              <a:latin typeface="Arial" panose="020B0604020202020204" pitchFamily="34" charset="0"/>
              <a:cs typeface="Arial" panose="020B0604020202020204" pitchFamily="34" charset="0"/>
            </a:endParaRPr>
          </a:p>
          <a:p>
            <a:pPr>
              <a:spcBef>
                <a:spcPts val="600"/>
              </a:spcBef>
            </a:pPr>
            <a:r>
              <a:rPr lang="en-US" sz="2200" b="1" dirty="0">
                <a:solidFill>
                  <a:schemeClr val="tx2"/>
                </a:solidFill>
                <a:latin typeface="Arial" panose="020B0604020202020204" pitchFamily="34" charset="0"/>
                <a:cs typeface="Arial" panose="020B0604020202020204" pitchFamily="34" charset="0"/>
              </a:rPr>
              <a:t>17. </a:t>
            </a:r>
            <a:r>
              <a:rPr lang="en-US" sz="2200" b="1" u="sng" dirty="0">
                <a:solidFill>
                  <a:schemeClr val="tx2"/>
                </a:solidFill>
                <a:latin typeface="Arial" panose="020B0604020202020204" pitchFamily="34" charset="0"/>
                <a:cs typeface="Arial" panose="020B0604020202020204" pitchFamily="34" charset="0"/>
              </a:rPr>
              <a:t>Description and Demographics of Community Served </a:t>
            </a:r>
            <a:r>
              <a:rPr lang="en-US" sz="2200" i="1" u="sng" dirty="0">
                <a:solidFill>
                  <a:schemeClr val="tx2"/>
                </a:solidFill>
                <a:latin typeface="Arial" panose="020B0604020202020204" pitchFamily="34" charset="0"/>
                <a:cs typeface="Arial" panose="020B0604020202020204" pitchFamily="34" charset="0"/>
              </a:rPr>
              <a:t>– 750 Character Limit</a:t>
            </a:r>
          </a:p>
          <a:p>
            <a:pPr marL="457200"/>
            <a:r>
              <a:rPr lang="en-US" sz="2200" dirty="0">
                <a:solidFill>
                  <a:schemeClr val="tx2"/>
                </a:solidFill>
                <a:latin typeface="Arial" panose="020B0604020202020204" pitchFamily="34" charset="0"/>
                <a:cs typeface="Arial" panose="020B0604020202020204" pitchFamily="34" charset="0"/>
              </a:rPr>
              <a:t>Please describe the demographics (age, ethnicity, income, education level if available) and characteristics of the community where your project will take place. </a:t>
            </a:r>
          </a:p>
          <a:p>
            <a:endParaRPr lang="en-US" sz="1000" b="1" u="sng"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9171" y="6084976"/>
            <a:ext cx="2153423" cy="516923"/>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19</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3062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368064"/>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721734"/>
            <a:ext cx="7535636"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065439" y="684032"/>
            <a:ext cx="540475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PRESENTATION OUTLINE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20486" y="1585142"/>
            <a:ext cx="10018485" cy="4384855"/>
          </a:xfrm>
          <a:prstGeom prst="rect">
            <a:avLst/>
          </a:prstGeom>
          <a:noFill/>
        </p:spPr>
        <p:txBody>
          <a:bodyPr wrap="square" numCol="1" rtlCol="0">
            <a:spAutoFit/>
          </a:bodyPr>
          <a:lstStyle/>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TOT Grant Program Overview</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Timeline</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Insurance Requirements </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Application Guidelines &amp; Eligibility</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Online Application – </a:t>
            </a: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hlinkClick r:id="rId8"/>
              </a:rPr>
              <a:t>TOT Grant Portal (</a:t>
            </a:r>
            <a:r>
              <a:rPr lang="en-US" altLang="en-US" sz="2500" dirty="0" err="1">
                <a:solidFill>
                  <a:schemeClr val="tx2">
                    <a:lumMod val="75000"/>
                  </a:schemeClr>
                </a:solidFill>
                <a:latin typeface="Calibri" panose="020F0502020204030204" pitchFamily="34" charset="0"/>
                <a:ea typeface="Arial" charset="0"/>
                <a:cs typeface="Arial" panose="020B0604020202020204" pitchFamily="34" charset="0"/>
                <a:hlinkClick r:id="rId8"/>
              </a:rPr>
              <a:t>Foundant</a:t>
            </a: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hlinkClick r:id="rId8"/>
              </a:rPr>
              <a:t>)</a:t>
            </a:r>
            <a:endParaRPr lang="en-US" altLang="en-US" sz="2500" dirty="0">
              <a:solidFill>
                <a:schemeClr val="tx2">
                  <a:lumMod val="75000"/>
                </a:schemeClr>
              </a:solidFill>
              <a:latin typeface="Calibri" panose="020F0502020204030204" pitchFamily="34" charset="0"/>
              <a:ea typeface="Arial" charset="0"/>
              <a:cs typeface="Arial" panose="020B0604020202020204" pitchFamily="34" charset="0"/>
            </a:endParaRP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Application Guide </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Application Review</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What Happens Next?</a:t>
            </a:r>
          </a:p>
          <a:p>
            <a:pPr marL="685800" lvl="1" indent="-228600">
              <a:lnSpc>
                <a:spcPct val="125000"/>
              </a:lnSpc>
              <a:buFont typeface="Arial" panose="020B0604020202020204" pitchFamily="34" charset="0"/>
              <a:buChar char="•"/>
            </a:pPr>
            <a:r>
              <a:rPr lang="en-US" altLang="en-US" sz="2500" dirty="0">
                <a:solidFill>
                  <a:schemeClr val="tx2">
                    <a:lumMod val="75000"/>
                  </a:schemeClr>
                </a:solidFill>
                <a:latin typeface="Calibri" panose="020F0502020204030204" pitchFamily="34" charset="0"/>
                <a:ea typeface="Arial" charset="0"/>
                <a:cs typeface="Arial" panose="020B0604020202020204" pitchFamily="34" charset="0"/>
              </a:rPr>
              <a:t>Q&amp;A</a:t>
            </a: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9865" y="5974722"/>
            <a:ext cx="2612729" cy="627178"/>
          </a:xfrm>
          <a:prstGeom prst="rect">
            <a:avLst/>
          </a:prstGeom>
        </p:spPr>
      </p:pic>
      <p:sp>
        <p:nvSpPr>
          <p:cNvPr id="9" name="Slide Number Placeholder 8"/>
          <p:cNvSpPr>
            <a:spLocks noGrp="1"/>
          </p:cNvSpPr>
          <p:nvPr>
            <p:ph type="sldNum" sz="quarter" idx="12"/>
          </p:nvPr>
        </p:nvSpPr>
        <p:spPr>
          <a:xfrm>
            <a:off x="11103428" y="6483312"/>
            <a:ext cx="749165" cy="365125"/>
          </a:xfrm>
        </p:spPr>
        <p:txBody>
          <a:bodyPr/>
          <a:lstStyle/>
          <a:p>
            <a:r>
              <a:rPr lang="en-US" dirty="0">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t>2</a:t>
            </a:fld>
            <a:endParaRPr lang="en-US" dirty="0">
              <a:solidFill>
                <a:schemeClr val="tx2">
                  <a:lumMod val="7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2023" y="2400710"/>
            <a:ext cx="3656142" cy="205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155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Project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2336" y="1458564"/>
            <a:ext cx="11303890" cy="4616648"/>
          </a:xfrm>
          <a:prstGeom prst="rect">
            <a:avLst/>
          </a:prstGeom>
          <a:noFill/>
        </p:spPr>
        <p:txBody>
          <a:bodyPr wrap="square" numCol="1" rtlCol="0">
            <a:spAutoFit/>
          </a:bodyPr>
          <a:lstStyle/>
          <a:p>
            <a:r>
              <a:rPr lang="en-US" sz="2200" b="1" dirty="0">
                <a:solidFill>
                  <a:schemeClr val="tx2"/>
                </a:solidFill>
                <a:latin typeface="Arial" panose="020B0604020202020204" pitchFamily="34" charset="0"/>
                <a:cs typeface="Arial" panose="020B0604020202020204" pitchFamily="34" charset="0"/>
              </a:rPr>
              <a:t>18. </a:t>
            </a:r>
            <a:r>
              <a:rPr lang="en-US" sz="2200" b="1" u="sng" dirty="0">
                <a:solidFill>
                  <a:schemeClr val="tx2"/>
                </a:solidFill>
                <a:latin typeface="Arial" panose="020B0604020202020204" pitchFamily="34" charset="0"/>
                <a:cs typeface="Arial" panose="020B0604020202020204" pitchFamily="34" charset="0"/>
              </a:rPr>
              <a:t>Project Community Impact</a:t>
            </a:r>
            <a:r>
              <a:rPr lang="en-US" sz="2200" i="1" u="sng" dirty="0">
                <a:solidFill>
                  <a:schemeClr val="tx2"/>
                </a:solidFill>
                <a:latin typeface="Arial" panose="020B0604020202020204" pitchFamily="34" charset="0"/>
                <a:cs typeface="Arial" panose="020B0604020202020204" pitchFamily="34" charset="0"/>
              </a:rPr>
              <a:t> – 750 Character Limit</a:t>
            </a:r>
            <a:endParaRPr lang="en-US" sz="2200" b="1" u="sng" dirty="0">
              <a:solidFill>
                <a:schemeClr val="tx2"/>
              </a:solidFill>
              <a:latin typeface="Arial" panose="020B0604020202020204" pitchFamily="34" charset="0"/>
              <a:cs typeface="Arial" panose="020B0604020202020204" pitchFamily="34" charset="0"/>
            </a:endParaRPr>
          </a:p>
          <a:p>
            <a:pPr marL="457200"/>
            <a:r>
              <a:rPr lang="en-US" sz="2200" dirty="0">
                <a:solidFill>
                  <a:schemeClr val="tx2"/>
                </a:solidFill>
                <a:latin typeface="Arial" panose="020B0604020202020204" pitchFamily="34" charset="0"/>
                <a:cs typeface="Arial" panose="020B0604020202020204" pitchFamily="34" charset="0"/>
              </a:rPr>
              <a:t>Provide and explain:</a:t>
            </a:r>
          </a:p>
          <a:p>
            <a:pPr marL="800100"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How many people will benefit from the project? Include an explanation of how you calculated this number.</a:t>
            </a:r>
          </a:p>
          <a:p>
            <a:pPr marL="800100"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Describe the specific needs of the community and how this project will meet those needs.</a:t>
            </a:r>
          </a:p>
          <a:p>
            <a:pPr marL="800100"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Additionally, explain how this project will attract, recruit and engage this community</a:t>
            </a:r>
          </a:p>
          <a:p>
            <a:pPr marL="457200"/>
            <a:endParaRPr lang="en-US" sz="1000" dirty="0">
              <a:solidFill>
                <a:schemeClr val="tx2"/>
              </a:solidFill>
              <a:latin typeface="Arial" panose="020B0604020202020204" pitchFamily="34" charset="0"/>
              <a:cs typeface="Arial" panose="020B0604020202020204" pitchFamily="34" charset="0"/>
            </a:endParaRPr>
          </a:p>
          <a:p>
            <a:pPr>
              <a:spcBef>
                <a:spcPts val="1200"/>
              </a:spcBef>
            </a:pPr>
            <a:r>
              <a:rPr lang="en-US" sz="2200" b="1" dirty="0">
                <a:solidFill>
                  <a:schemeClr val="tx2"/>
                </a:solidFill>
                <a:latin typeface="Arial" panose="020B0604020202020204" pitchFamily="34" charset="0"/>
                <a:cs typeface="Arial" panose="020B0604020202020204" pitchFamily="34" charset="0"/>
              </a:rPr>
              <a:t>19. </a:t>
            </a:r>
            <a:r>
              <a:rPr lang="en-US" sz="2200" b="1" u="sng" dirty="0">
                <a:solidFill>
                  <a:schemeClr val="tx2"/>
                </a:solidFill>
                <a:latin typeface="Arial" panose="020B0604020202020204" pitchFamily="34" charset="0"/>
                <a:cs typeface="Arial" panose="020B0604020202020204" pitchFamily="34" charset="0"/>
              </a:rPr>
              <a:t>Relationship and Experience </a:t>
            </a:r>
            <a:r>
              <a:rPr lang="en-US" sz="2200" i="1" u="sng" dirty="0">
                <a:solidFill>
                  <a:schemeClr val="tx2"/>
                </a:solidFill>
                <a:latin typeface="Arial" panose="020B0604020202020204" pitchFamily="34" charset="0"/>
                <a:cs typeface="Arial" panose="020B0604020202020204" pitchFamily="34" charset="0"/>
              </a:rPr>
              <a:t>– 750 Character Limit</a:t>
            </a:r>
            <a:endParaRPr lang="en-US" sz="2200" dirty="0">
              <a:solidFill>
                <a:schemeClr val="tx2"/>
              </a:solidFill>
              <a:latin typeface="Arial" panose="020B0604020202020204" pitchFamily="34" charset="0"/>
              <a:cs typeface="Arial" panose="020B0604020202020204" pitchFamily="34" charset="0"/>
            </a:endParaRPr>
          </a:p>
          <a:p>
            <a:pPr lvl="1" eaLnBrk="0" hangingPunct="0"/>
            <a:r>
              <a:rPr lang="en-US" sz="2200" dirty="0">
                <a:solidFill>
                  <a:schemeClr val="tx2"/>
                </a:solidFill>
                <a:latin typeface="Arial" panose="020B0604020202020204" pitchFamily="34" charset="0"/>
                <a:cs typeface="Arial" panose="020B0604020202020204" pitchFamily="34" charset="0"/>
              </a:rPr>
              <a:t>Describe your organization’s relationship to and experience working with this community. </a:t>
            </a:r>
          </a:p>
          <a:p>
            <a:pPr lvl="1" eaLnBrk="0" hangingPunct="0"/>
            <a:r>
              <a:rPr lang="en-US" sz="2200" dirty="0">
                <a:solidFill>
                  <a:schemeClr val="tx2"/>
                </a:solidFill>
                <a:latin typeface="Arial" panose="020B0604020202020204" pitchFamily="34" charset="0"/>
                <a:cs typeface="Arial" panose="020B0604020202020204" pitchFamily="34" charset="0"/>
              </a:rPr>
              <a:t>What demonstrated successes have you had with this or other projects/programs within this community?</a:t>
            </a:r>
          </a:p>
          <a:p>
            <a:pPr marL="457200"/>
            <a:endParaRPr lang="en-US" sz="1000"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8157" y="6096736"/>
            <a:ext cx="2104437" cy="505164"/>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20</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1326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Project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8157" y="6096736"/>
            <a:ext cx="2104437" cy="505164"/>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21</a:t>
            </a:fld>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F055F8E-98F0-B840-A9B2-FA4657953D8E}"/>
              </a:ext>
            </a:extLst>
          </p:cNvPr>
          <p:cNvSpPr/>
          <p:nvPr/>
        </p:nvSpPr>
        <p:spPr>
          <a:xfrm>
            <a:off x="377622" y="1295624"/>
            <a:ext cx="11049966" cy="5324535"/>
          </a:xfrm>
          <a:prstGeom prst="rect">
            <a:avLst/>
          </a:prstGeom>
        </p:spPr>
        <p:txBody>
          <a:bodyPr wrap="square">
            <a:spAutoFit/>
          </a:bodyPr>
          <a:lstStyle/>
          <a:p>
            <a:pPr marL="0" lvl="1" eaLnBrk="0" hangingPunct="0">
              <a:spcBef>
                <a:spcPts val="1200"/>
              </a:spcBef>
            </a:pPr>
            <a:r>
              <a:rPr lang="en-US" sz="2200" b="1" dirty="0">
                <a:solidFill>
                  <a:schemeClr val="tx2"/>
                </a:solidFill>
                <a:latin typeface="Arial" panose="020B0604020202020204" pitchFamily="34" charset="0"/>
                <a:cs typeface="Arial" panose="020B0604020202020204" pitchFamily="34" charset="0"/>
              </a:rPr>
              <a:t>20. </a:t>
            </a:r>
            <a:r>
              <a:rPr lang="en-US" sz="2200" b="1" u="sng" dirty="0">
                <a:solidFill>
                  <a:schemeClr val="tx2"/>
                </a:solidFill>
                <a:latin typeface="Arial" panose="020B0604020202020204" pitchFamily="34" charset="0"/>
                <a:cs typeface="Arial" panose="020B0604020202020204" pitchFamily="34" charset="0"/>
              </a:rPr>
              <a:t>Evaluation and Measurements </a:t>
            </a:r>
            <a:r>
              <a:rPr lang="en-US" sz="2200" i="1" u="sng" dirty="0">
                <a:solidFill>
                  <a:schemeClr val="tx2"/>
                </a:solidFill>
                <a:latin typeface="Arial" panose="020B0604020202020204" pitchFamily="34" charset="0"/>
                <a:cs typeface="Arial" panose="020B0604020202020204" pitchFamily="34" charset="0"/>
              </a:rPr>
              <a:t>– 750 Character Limit</a:t>
            </a:r>
          </a:p>
          <a:p>
            <a:pPr marL="914400" lvl="1" indent="-4572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How will your organization measure the success of the project? Explain the specific quantitative methods that will be used for evaluating and measuring the project's success.  For example, number of participants or people served, pre and post surveys, social media platforms metrics, statistics etc. If this project has been produced in the past, please include the outcomes.</a:t>
            </a:r>
            <a:endParaRPr lang="en-US" sz="1000" dirty="0">
              <a:solidFill>
                <a:schemeClr val="tx2"/>
              </a:solidFill>
              <a:latin typeface="Arial" panose="020B0604020202020204" pitchFamily="34" charset="0"/>
              <a:cs typeface="Arial" panose="020B0604020202020204" pitchFamily="34" charset="0"/>
            </a:endParaRPr>
          </a:p>
          <a:p>
            <a:pPr marL="457200" indent="-457200">
              <a:spcBef>
                <a:spcPts val="1200"/>
              </a:spcBef>
            </a:pPr>
            <a:r>
              <a:rPr lang="en-US" sz="2200" b="1" dirty="0">
                <a:solidFill>
                  <a:schemeClr val="tx2"/>
                </a:solidFill>
                <a:latin typeface="Arial" panose="020B0604020202020204" pitchFamily="34" charset="0"/>
                <a:cs typeface="Arial" panose="020B0604020202020204" pitchFamily="34" charset="0"/>
              </a:rPr>
              <a:t>21. </a:t>
            </a:r>
            <a:r>
              <a:rPr lang="en-US" sz="2200" b="1" u="sng" dirty="0">
                <a:solidFill>
                  <a:schemeClr val="tx2"/>
                </a:solidFill>
                <a:latin typeface="Arial" panose="020B0604020202020204" pitchFamily="34" charset="0"/>
                <a:cs typeface="Arial" panose="020B0604020202020204" pitchFamily="34" charset="0"/>
              </a:rPr>
              <a:t>Project Sustainability &amp; Future Funding Plan	</a:t>
            </a:r>
            <a:r>
              <a:rPr lang="en-US" sz="2200" i="1" u="sng" dirty="0">
                <a:solidFill>
                  <a:schemeClr val="tx2"/>
                </a:solidFill>
                <a:latin typeface="Arial" panose="020B0604020202020204" pitchFamily="34" charset="0"/>
                <a:cs typeface="Arial" panose="020B0604020202020204" pitchFamily="34" charset="0"/>
              </a:rPr>
              <a:t> – 750 Character Limit</a:t>
            </a:r>
            <a:endParaRPr lang="en-US" sz="2200" b="1" u="sng" dirty="0">
              <a:solidFill>
                <a:schemeClr val="tx2"/>
              </a:solidFill>
              <a:latin typeface="Arial" panose="020B0604020202020204" pitchFamily="34" charset="0"/>
              <a:cs typeface="Arial" panose="020B0604020202020204" pitchFamily="34" charset="0"/>
            </a:endParaRPr>
          </a:p>
          <a:p>
            <a:pPr marL="800100" lvl="1" indent="-342900" eaLnBrk="0" hangingPunct="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Describe how your organization will address the income gap if the TOT Grant does not fully fund your request. </a:t>
            </a:r>
            <a:r>
              <a:rPr lang="en-US" sz="2200" i="1" dirty="0">
                <a:solidFill>
                  <a:schemeClr val="tx2"/>
                </a:solidFill>
                <a:latin typeface="Arial" panose="020B0604020202020204" pitchFamily="34" charset="0"/>
                <a:cs typeface="Arial" panose="020B0604020202020204" pitchFamily="34" charset="0"/>
              </a:rPr>
              <a:t>For example, the program will be cancelled or modified, expenses will be cut, additional funds will be sought or are already in hand, etc.</a:t>
            </a:r>
            <a:endParaRPr lang="en-US" sz="2200" dirty="0">
              <a:solidFill>
                <a:schemeClr val="tx2"/>
              </a:solidFill>
              <a:latin typeface="Arial" panose="020B0604020202020204" pitchFamily="34" charset="0"/>
              <a:cs typeface="Arial" panose="020B0604020202020204" pitchFamily="34" charset="0"/>
            </a:endParaRPr>
          </a:p>
          <a:p>
            <a:pPr marL="800100"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Indicate ways in which future funding needs for your requested project will be addressed after funding from the TOT Grant has ended. For example, if your project request is for an ongoing program or project, how will the funding be secured in the future?</a:t>
            </a:r>
          </a:p>
        </p:txBody>
      </p:sp>
    </p:spTree>
    <p:extLst>
      <p:ext uri="{BB962C8B-B14F-4D97-AF65-F5344CB8AC3E}">
        <p14:creationId xmlns:p14="http://schemas.microsoft.com/office/powerpoint/2010/main" val="38602578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Project Narrative</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8157" y="6096736"/>
            <a:ext cx="2104437" cy="505164"/>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22</a:t>
            </a:fld>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F055F8E-98F0-B840-A9B2-FA4657953D8E}"/>
              </a:ext>
            </a:extLst>
          </p:cNvPr>
          <p:cNvSpPr/>
          <p:nvPr/>
        </p:nvSpPr>
        <p:spPr>
          <a:xfrm>
            <a:off x="402336" y="1608668"/>
            <a:ext cx="11049966" cy="3139321"/>
          </a:xfrm>
          <a:prstGeom prst="rect">
            <a:avLst/>
          </a:prstGeom>
        </p:spPr>
        <p:txBody>
          <a:bodyPr wrap="square">
            <a:spAutoFit/>
          </a:bodyPr>
          <a:lstStyle/>
          <a:p>
            <a:pPr>
              <a:spcBef>
                <a:spcPts val="1200"/>
              </a:spcBef>
            </a:pPr>
            <a:r>
              <a:rPr lang="en-US" sz="2200" b="1" dirty="0">
                <a:solidFill>
                  <a:schemeClr val="tx2"/>
                </a:solidFill>
                <a:latin typeface="Arial" panose="020B0604020202020204" pitchFamily="34" charset="0"/>
                <a:cs typeface="Arial" panose="020B0604020202020204" pitchFamily="34" charset="0"/>
              </a:rPr>
              <a:t>22. </a:t>
            </a:r>
            <a:r>
              <a:rPr lang="en-US" sz="2200" b="1" u="sng" dirty="0">
                <a:solidFill>
                  <a:schemeClr val="tx2"/>
                </a:solidFill>
                <a:latin typeface="Arial" panose="020B0604020202020204" pitchFamily="34" charset="0"/>
                <a:cs typeface="Arial" panose="020B0604020202020204" pitchFamily="34" charset="0"/>
              </a:rPr>
              <a:t>Location Improvements</a:t>
            </a:r>
            <a:endParaRPr lang="en-US" sz="2200" dirty="0">
              <a:solidFill>
                <a:schemeClr val="tx2"/>
              </a:solidFill>
              <a:latin typeface="Arial" panose="020B0604020202020204" pitchFamily="34" charset="0"/>
              <a:cs typeface="Arial" panose="020B0604020202020204" pitchFamily="34" charset="0"/>
            </a:endParaRPr>
          </a:p>
          <a:p>
            <a:pPr marL="457200"/>
            <a:r>
              <a:rPr lang="en-US" sz="2200" dirty="0">
                <a:solidFill>
                  <a:schemeClr val="tx2"/>
                </a:solidFill>
                <a:latin typeface="Arial" panose="020B0604020202020204" pitchFamily="34" charset="0"/>
                <a:cs typeface="Arial" panose="020B0604020202020204" pitchFamily="34" charset="0"/>
              </a:rPr>
              <a:t>Do you plan to make changes to your physical location to facilitate the success of your project?  *</a:t>
            </a:r>
            <a:r>
              <a:rPr lang="en-US" sz="2200" i="1" dirty="0">
                <a:solidFill>
                  <a:schemeClr val="tx2"/>
                </a:solidFill>
                <a:latin typeface="Arial" panose="020B0604020202020204" pitchFamily="34" charset="0"/>
                <a:cs typeface="Arial" panose="020B0604020202020204" pitchFamily="34" charset="0"/>
              </a:rPr>
              <a:t>If yes, a letter of support is required from the property owner and a long term lease is recommended.</a:t>
            </a:r>
          </a:p>
          <a:p>
            <a:pPr marL="457200"/>
            <a:endParaRPr lang="en-US" sz="2200" i="1" dirty="0">
              <a:solidFill>
                <a:schemeClr val="tx2"/>
              </a:solidFill>
              <a:latin typeface="Arial" panose="020B0604020202020204" pitchFamily="34" charset="0"/>
              <a:cs typeface="Arial" panose="020B0604020202020204" pitchFamily="34" charset="0"/>
            </a:endParaRPr>
          </a:p>
          <a:p>
            <a:pPr marL="457200"/>
            <a:r>
              <a:rPr lang="en-US" sz="2200" b="1" u="sng" dirty="0">
                <a:solidFill>
                  <a:schemeClr val="tx2"/>
                </a:solidFill>
                <a:latin typeface="Arial" panose="020B0604020202020204" pitchFamily="34" charset="0"/>
                <a:cs typeface="Arial" panose="020B0604020202020204" pitchFamily="34" charset="0"/>
              </a:rPr>
              <a:t>Long-Term Lease Upload</a:t>
            </a:r>
          </a:p>
          <a:p>
            <a:pPr marL="457200"/>
            <a:r>
              <a:rPr lang="en-US" sz="2200" dirty="0">
                <a:solidFill>
                  <a:schemeClr val="tx2"/>
                </a:solidFill>
                <a:latin typeface="Arial" panose="020B0604020202020204" pitchFamily="34" charset="0"/>
                <a:cs typeface="Arial" panose="020B0604020202020204" pitchFamily="34" charset="0"/>
              </a:rPr>
              <a:t>If you answered “yes” to question #22, please upload the letter from your property owner and a copy of the long-term lease.</a:t>
            </a:r>
          </a:p>
          <a:p>
            <a:pPr marL="457200"/>
            <a:endParaRPr lang="en-US" sz="2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1780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Budget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721" y="6043820"/>
            <a:ext cx="2324873" cy="558079"/>
          </a:xfrm>
          <a:prstGeom prst="rect">
            <a:avLst/>
          </a:prstGeom>
        </p:spPr>
      </p:pic>
      <p:sp>
        <p:nvSpPr>
          <p:cNvPr id="3" name="TextBox 2"/>
          <p:cNvSpPr txBox="1"/>
          <p:nvPr/>
        </p:nvSpPr>
        <p:spPr>
          <a:xfrm>
            <a:off x="402336" y="1285700"/>
            <a:ext cx="11018139" cy="5016393"/>
          </a:xfrm>
          <a:prstGeom prst="rect">
            <a:avLst/>
          </a:prstGeom>
          <a:noFill/>
        </p:spPr>
        <p:txBody>
          <a:bodyPr wrap="square" rtlCol="0">
            <a:noAutofit/>
          </a:bodyPr>
          <a:lstStyle/>
          <a:p>
            <a:r>
              <a:rPr lang="en-US" sz="2400" b="1" dirty="0">
                <a:solidFill>
                  <a:schemeClr val="tx2"/>
                </a:solidFill>
                <a:latin typeface="Arial" panose="020B0604020202020204" pitchFamily="34" charset="0"/>
                <a:cs typeface="Arial" panose="020B0604020202020204" pitchFamily="34" charset="0"/>
              </a:rPr>
              <a:t>23. </a:t>
            </a:r>
            <a:r>
              <a:rPr lang="en-US" sz="2400" b="1" u="sng" dirty="0">
                <a:solidFill>
                  <a:schemeClr val="tx2"/>
                </a:solidFill>
                <a:latin typeface="Arial" panose="020B0604020202020204" pitchFamily="34" charset="0"/>
                <a:cs typeface="Arial" panose="020B0604020202020204" pitchFamily="34" charset="0"/>
              </a:rPr>
              <a:t>Total Project Budget</a:t>
            </a:r>
            <a:r>
              <a:rPr lang="en-US" sz="2400" i="1" u="sng" dirty="0">
                <a:solidFill>
                  <a:schemeClr val="tx2"/>
                </a:solidFill>
                <a:latin typeface="Arial" panose="020B0604020202020204" pitchFamily="34" charset="0"/>
                <a:cs typeface="Arial" panose="020B0604020202020204" pitchFamily="34" charset="0"/>
              </a:rPr>
              <a:t> – 20 Character Limit</a:t>
            </a:r>
          </a:p>
          <a:p>
            <a:r>
              <a:rPr lang="en-US" sz="2400" dirty="0">
                <a:solidFill>
                  <a:schemeClr val="tx2"/>
                </a:solidFill>
                <a:latin typeface="Arial" panose="020B0604020202020204" pitchFamily="34" charset="0"/>
                <a:cs typeface="Arial" panose="020B0604020202020204" pitchFamily="34" charset="0"/>
              </a:rPr>
              <a:t>      Provide the total budget for the proposed project or program. (This includes        </a:t>
            </a:r>
          </a:p>
          <a:p>
            <a:r>
              <a:rPr lang="en-US" sz="2400" dirty="0">
                <a:solidFill>
                  <a:schemeClr val="tx2"/>
                </a:solidFill>
                <a:latin typeface="Arial" panose="020B0604020202020204" pitchFamily="34" charset="0"/>
                <a:cs typeface="Arial" panose="020B0604020202020204" pitchFamily="34" charset="0"/>
              </a:rPr>
              <a:t>      your requested funding and any other funding needed.)</a:t>
            </a:r>
          </a:p>
          <a:p>
            <a:pPr>
              <a:spcBef>
                <a:spcPts val="1200"/>
              </a:spcBef>
            </a:pPr>
            <a:r>
              <a:rPr lang="en-US" sz="2400" b="1" dirty="0">
                <a:solidFill>
                  <a:schemeClr val="tx2"/>
                </a:solidFill>
                <a:latin typeface="Arial" panose="020B0604020202020204" pitchFamily="34" charset="0"/>
                <a:cs typeface="Arial" panose="020B0604020202020204" pitchFamily="34" charset="0"/>
              </a:rPr>
              <a:t>24. </a:t>
            </a:r>
            <a:r>
              <a:rPr lang="en-US" sz="2400" b="1" u="sng" dirty="0">
                <a:solidFill>
                  <a:schemeClr val="tx2"/>
                </a:solidFill>
                <a:latin typeface="Arial" panose="020B0604020202020204" pitchFamily="34" charset="0"/>
                <a:cs typeface="Arial" panose="020B0604020202020204" pitchFamily="34" charset="0"/>
              </a:rPr>
              <a:t>Minimum Amount for Project to Take Place</a:t>
            </a:r>
          </a:p>
          <a:p>
            <a:pPr lvl="1"/>
            <a:r>
              <a:rPr lang="en-US" sz="2400" dirty="0">
                <a:solidFill>
                  <a:schemeClr val="tx2"/>
                </a:solidFill>
                <a:latin typeface="Arial" panose="020B0604020202020204" pitchFamily="34" charset="0"/>
                <a:cs typeface="Arial" panose="020B0604020202020204" pitchFamily="34" charset="0"/>
              </a:rPr>
              <a:t> Minimum amount from the TOT Grant funding required for the proposed  </a:t>
            </a:r>
            <a:br>
              <a:rPr lang="en-US" sz="2400" dirty="0">
                <a:solidFill>
                  <a:schemeClr val="tx2"/>
                </a:solidFill>
                <a:latin typeface="Arial" panose="020B0604020202020204" pitchFamily="34" charset="0"/>
                <a:cs typeface="Arial" panose="020B0604020202020204" pitchFamily="34" charset="0"/>
              </a:rPr>
            </a:br>
            <a:r>
              <a:rPr lang="en-US" sz="2400" dirty="0">
                <a:solidFill>
                  <a:schemeClr val="tx2"/>
                </a:solidFill>
                <a:latin typeface="Arial" panose="020B0604020202020204" pitchFamily="34" charset="0"/>
                <a:cs typeface="Arial" panose="020B0604020202020204" pitchFamily="34" charset="0"/>
              </a:rPr>
              <a:t> project to be started and completed. (Between $5,000 - $50,000)</a:t>
            </a:r>
          </a:p>
          <a:p>
            <a:pPr>
              <a:spcBef>
                <a:spcPts val="1200"/>
              </a:spcBef>
            </a:pPr>
            <a:r>
              <a:rPr lang="en-US" sz="2400" b="1" dirty="0">
                <a:solidFill>
                  <a:schemeClr val="tx2"/>
                </a:solidFill>
                <a:latin typeface="Arial" panose="020B0604020202020204" pitchFamily="34" charset="0"/>
                <a:cs typeface="Arial" panose="020B0604020202020204" pitchFamily="34" charset="0"/>
              </a:rPr>
              <a:t>25. </a:t>
            </a:r>
            <a:r>
              <a:rPr lang="en-US" sz="2400" b="1" u="sng" dirty="0">
                <a:solidFill>
                  <a:schemeClr val="tx2"/>
                </a:solidFill>
                <a:latin typeface="Arial" panose="020B0604020202020204" pitchFamily="34" charset="0"/>
                <a:cs typeface="Arial" panose="020B0604020202020204" pitchFamily="34" charset="0"/>
              </a:rPr>
              <a:t>Percent of Overall Project Budget</a:t>
            </a:r>
            <a:r>
              <a:rPr lang="en-US" sz="2400" i="1" u="sng" dirty="0">
                <a:solidFill>
                  <a:schemeClr val="tx2"/>
                </a:solidFill>
                <a:latin typeface="Arial" panose="020B0604020202020204" pitchFamily="34" charset="0"/>
                <a:cs typeface="Arial" panose="020B0604020202020204" pitchFamily="34" charset="0"/>
              </a:rPr>
              <a:t> – 4 Character Limit</a:t>
            </a:r>
          </a:p>
          <a:p>
            <a:pPr lvl="1"/>
            <a:r>
              <a:rPr lang="en-US" sz="2400" dirty="0">
                <a:solidFill>
                  <a:schemeClr val="tx2"/>
                </a:solidFill>
                <a:latin typeface="Arial" panose="020B0604020202020204" pitchFamily="34" charset="0"/>
                <a:cs typeface="Arial" panose="020B0604020202020204" pitchFamily="34" charset="0"/>
              </a:rPr>
              <a:t>Please provide the percentage of your request in relation to your overall project budget.</a:t>
            </a:r>
          </a:p>
          <a:p>
            <a:pPr>
              <a:spcBef>
                <a:spcPts val="1200"/>
              </a:spcBef>
            </a:pPr>
            <a:r>
              <a:rPr lang="en-US" sz="2400" b="1" dirty="0">
                <a:solidFill>
                  <a:schemeClr val="tx2"/>
                </a:solidFill>
                <a:latin typeface="Arial" panose="020B0604020202020204" pitchFamily="34" charset="0"/>
                <a:cs typeface="Arial" panose="020B0604020202020204" pitchFamily="34" charset="0"/>
              </a:rPr>
              <a:t>26. </a:t>
            </a:r>
            <a:r>
              <a:rPr lang="en-US" sz="2400" b="1" u="sng" dirty="0">
                <a:solidFill>
                  <a:schemeClr val="tx2"/>
                </a:solidFill>
                <a:latin typeface="Arial" panose="020B0604020202020204" pitchFamily="34" charset="0"/>
                <a:cs typeface="Arial" panose="020B0604020202020204" pitchFamily="34" charset="0"/>
              </a:rPr>
              <a:t>Percent of Organization Budget</a:t>
            </a:r>
            <a:r>
              <a:rPr lang="en-US" sz="2400" i="1" u="sng" dirty="0">
                <a:solidFill>
                  <a:schemeClr val="tx2"/>
                </a:solidFill>
                <a:latin typeface="Arial" panose="020B0604020202020204" pitchFamily="34" charset="0"/>
                <a:cs typeface="Arial" panose="020B0604020202020204" pitchFamily="34" charset="0"/>
              </a:rPr>
              <a:t> – 4 Character Limit</a:t>
            </a:r>
          </a:p>
          <a:p>
            <a:pPr lvl="1"/>
            <a:r>
              <a:rPr lang="en-US" sz="2400" dirty="0">
                <a:solidFill>
                  <a:schemeClr val="tx2"/>
                </a:solidFill>
                <a:latin typeface="Arial" panose="020B0604020202020204" pitchFamily="34" charset="0"/>
                <a:cs typeface="Arial" panose="020B0604020202020204" pitchFamily="34" charset="0"/>
              </a:rPr>
              <a:t>Please provide the percentage of your project budget in relation to your overall organization budget.</a:t>
            </a:r>
          </a:p>
          <a:p>
            <a:endParaRPr lang="en-US" sz="2400" dirty="0">
              <a:solidFill>
                <a:schemeClr val="tx2"/>
              </a:solidFill>
              <a:latin typeface="Arial" panose="020B0604020202020204" pitchFamily="34" charset="0"/>
              <a:cs typeface="Arial" panose="020B0604020202020204" pitchFamily="34" charset="0"/>
            </a:endParaRPr>
          </a:p>
          <a:p>
            <a:pPr marL="457200" indent="-457200">
              <a:buFont typeface="+mj-lt"/>
              <a:buAutoNum type="arabicPeriod" startAt="27"/>
            </a:pPr>
            <a:endParaRPr lang="en-US" sz="2400" b="1" u="sng" dirty="0">
              <a:solidFill>
                <a:schemeClr val="tx2"/>
              </a:solidFill>
              <a:latin typeface="Arial" panose="020B0604020202020204" pitchFamily="34" charset="0"/>
              <a:cs typeface="Arial" panose="020B0604020202020204" pitchFamily="34" charset="0"/>
            </a:endParaRPr>
          </a:p>
          <a:p>
            <a:endParaRPr lang="en-US" sz="2400" dirty="0">
              <a:solidFill>
                <a:schemeClr val="tx2"/>
              </a:solidFill>
              <a:latin typeface="Arial" panose="020B0604020202020204" pitchFamily="34" charset="0"/>
              <a:cs typeface="Arial" panose="020B0604020202020204" pitchFamily="34" charset="0"/>
            </a:endParaRPr>
          </a:p>
        </p:txBody>
      </p:sp>
      <p:sp>
        <p:nvSpPr>
          <p:cNvPr id="10"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23</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020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Budget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0429" y="6147690"/>
            <a:ext cx="1892165" cy="454209"/>
          </a:xfrm>
          <a:prstGeom prst="rect">
            <a:avLst/>
          </a:prstGeom>
        </p:spPr>
      </p:pic>
      <p:sp>
        <p:nvSpPr>
          <p:cNvPr id="3" name="TextBox 2"/>
          <p:cNvSpPr txBox="1"/>
          <p:nvPr/>
        </p:nvSpPr>
        <p:spPr>
          <a:xfrm>
            <a:off x="402336" y="1276350"/>
            <a:ext cx="10985700" cy="1057275"/>
          </a:xfrm>
          <a:prstGeom prst="rect">
            <a:avLst/>
          </a:prstGeom>
          <a:noFill/>
        </p:spPr>
        <p:txBody>
          <a:bodyPr wrap="square" rtlCol="0">
            <a:noAutofit/>
          </a:bodyPr>
          <a:lstStyle/>
          <a:p>
            <a:r>
              <a:rPr lang="en-US" sz="2200" b="1" dirty="0">
                <a:solidFill>
                  <a:schemeClr val="tx2"/>
                </a:solidFill>
                <a:latin typeface="Arial" panose="020B0604020202020204" pitchFamily="34" charset="0"/>
                <a:cs typeface="Arial" panose="020B0604020202020204" pitchFamily="34" charset="0"/>
              </a:rPr>
              <a:t>27. </a:t>
            </a:r>
            <a:r>
              <a:rPr lang="en-US" sz="2200" b="1" u="sng" dirty="0">
                <a:solidFill>
                  <a:schemeClr val="tx2"/>
                </a:solidFill>
                <a:latin typeface="Arial" panose="020B0604020202020204" pitchFamily="34" charset="0"/>
                <a:cs typeface="Arial" panose="020B0604020202020204" pitchFamily="34" charset="0"/>
              </a:rPr>
              <a:t>Project Budget Form</a:t>
            </a:r>
          </a:p>
          <a:p>
            <a:pPr lvl="1"/>
            <a:r>
              <a:rPr lang="en-US" sz="2200" dirty="0">
                <a:solidFill>
                  <a:schemeClr val="tx2"/>
                </a:solidFill>
                <a:latin typeface="Arial" panose="020B0604020202020204" pitchFamily="34" charset="0"/>
                <a:cs typeface="Arial" panose="020B0604020202020204" pitchFamily="34" charset="0"/>
              </a:rPr>
              <a:t>Please download this budget form for submission, no other budget form will be accepted. Complete and upload to application.</a:t>
            </a:r>
          </a:p>
        </p:txBody>
      </p:sp>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24</a:t>
            </a:fld>
            <a:endParaRPr lang="en-US" dirty="0">
              <a:solidFill>
                <a:schemeClr val="tx2">
                  <a:lumMod val="7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402BFDB-BDF6-9FEB-088F-2804F43CCA1C}"/>
              </a:ext>
            </a:extLst>
          </p:cNvPr>
          <p:cNvPicPr>
            <a:picLocks noChangeAspect="1"/>
          </p:cNvPicPr>
          <p:nvPr/>
        </p:nvPicPr>
        <p:blipFill>
          <a:blip r:embed="rId4"/>
          <a:stretch>
            <a:fillRect/>
          </a:stretch>
        </p:blipFill>
        <p:spPr>
          <a:xfrm>
            <a:off x="1973036" y="2495157"/>
            <a:ext cx="7296224" cy="4322763"/>
          </a:xfrm>
          <a:prstGeom prst="rect">
            <a:avLst/>
          </a:prstGeom>
        </p:spPr>
      </p:pic>
    </p:spTree>
    <p:extLst>
      <p:ext uri="{BB962C8B-B14F-4D97-AF65-F5344CB8AC3E}">
        <p14:creationId xmlns:p14="http://schemas.microsoft.com/office/powerpoint/2010/main" val="17484056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Budget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0" y="6157490"/>
            <a:ext cx="1851344" cy="444410"/>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25</a:t>
            </a:fld>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4" name="TextBox 3"/>
          <p:cNvSpPr txBox="1"/>
          <p:nvPr/>
        </p:nvSpPr>
        <p:spPr>
          <a:xfrm>
            <a:off x="593124" y="1408665"/>
            <a:ext cx="2398413" cy="430887"/>
          </a:xfrm>
          <a:prstGeom prst="rect">
            <a:avLst/>
          </a:prstGeom>
          <a:noFill/>
        </p:spPr>
        <p:txBody>
          <a:bodyPr wrap="none" rtlCol="0">
            <a:spAutoFit/>
          </a:bodyPr>
          <a:lstStyle/>
          <a:p>
            <a:r>
              <a:rPr lang="en-US" sz="2200" b="1" u="sng" dirty="0">
                <a:solidFill>
                  <a:schemeClr val="tx2"/>
                </a:solidFill>
                <a:latin typeface="Arial" panose="020B0604020202020204" pitchFamily="34" charset="0"/>
                <a:cs typeface="Arial" panose="020B0604020202020204" pitchFamily="34" charset="0"/>
              </a:rPr>
              <a:t>Project Revenue</a:t>
            </a:r>
          </a:p>
        </p:txBody>
      </p:sp>
      <p:pic>
        <p:nvPicPr>
          <p:cNvPr id="2" name="Picture 1"/>
          <p:cNvPicPr>
            <a:picLocks noChangeAspect="1"/>
          </p:cNvPicPr>
          <p:nvPr/>
        </p:nvPicPr>
        <p:blipFill>
          <a:blip r:embed="rId4"/>
          <a:stretch>
            <a:fillRect/>
          </a:stretch>
        </p:blipFill>
        <p:spPr>
          <a:xfrm>
            <a:off x="593124" y="1945808"/>
            <a:ext cx="8750900" cy="4537504"/>
          </a:xfrm>
          <a:prstGeom prst="rect">
            <a:avLst/>
          </a:prstGeom>
        </p:spPr>
      </p:pic>
    </p:spTree>
    <p:extLst>
      <p:ext uri="{BB962C8B-B14F-4D97-AF65-F5344CB8AC3E}">
        <p14:creationId xmlns:p14="http://schemas.microsoft.com/office/powerpoint/2010/main" val="9782973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44287"/>
          <a:stretch/>
        </p:blipFill>
        <p:spPr>
          <a:xfrm>
            <a:off x="608660" y="1863948"/>
            <a:ext cx="7072300" cy="1834841"/>
          </a:xfrm>
          <a:prstGeom prst="rect">
            <a:avLst/>
          </a:prstGeom>
        </p:spPr>
      </p:pic>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7535636"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7304597"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Budget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6950" y="6130052"/>
            <a:ext cx="1965644" cy="471847"/>
          </a:xfrm>
          <a:prstGeom prst="rect">
            <a:avLst/>
          </a:prstGeom>
        </p:spPr>
      </p:pic>
      <p:sp>
        <p:nvSpPr>
          <p:cNvPr id="10"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26</a:t>
            </a:fld>
            <a:endParaRPr lang="en-US" dirty="0">
              <a:solidFill>
                <a:schemeClr val="tx2">
                  <a:lumMod val="75000"/>
                </a:schemeClr>
              </a:solidFill>
              <a:latin typeface="Arial" panose="020B0604020202020204" pitchFamily="34" charset="0"/>
              <a:cs typeface="Arial" panose="020B0604020202020204" pitchFamily="34" charset="0"/>
            </a:endParaRPr>
          </a:p>
        </p:txBody>
      </p:sp>
      <p:sp>
        <p:nvSpPr>
          <p:cNvPr id="4" name="TextBox 3"/>
          <p:cNvSpPr txBox="1"/>
          <p:nvPr/>
        </p:nvSpPr>
        <p:spPr>
          <a:xfrm>
            <a:off x="469557" y="1281296"/>
            <a:ext cx="4514377" cy="430887"/>
          </a:xfrm>
          <a:prstGeom prst="rect">
            <a:avLst/>
          </a:prstGeom>
          <a:noFill/>
        </p:spPr>
        <p:txBody>
          <a:bodyPr wrap="none" rtlCol="0">
            <a:spAutoFit/>
          </a:bodyPr>
          <a:lstStyle/>
          <a:p>
            <a:r>
              <a:rPr lang="en-US" sz="2200" b="1" u="sng" dirty="0">
                <a:solidFill>
                  <a:schemeClr val="tx2"/>
                </a:solidFill>
                <a:latin typeface="Arial" panose="020B0604020202020204" pitchFamily="34" charset="0"/>
                <a:cs typeface="Arial" panose="020B0604020202020204" pitchFamily="34" charset="0"/>
              </a:rPr>
              <a:t>Project Budget Form - Summary</a:t>
            </a:r>
          </a:p>
        </p:txBody>
      </p:sp>
      <p:sp>
        <p:nvSpPr>
          <p:cNvPr id="9" name="TextBox 8"/>
          <p:cNvSpPr txBox="1"/>
          <p:nvPr/>
        </p:nvSpPr>
        <p:spPr>
          <a:xfrm>
            <a:off x="534725" y="3902475"/>
            <a:ext cx="8898418" cy="2497211"/>
          </a:xfrm>
          <a:prstGeom prst="rect">
            <a:avLst/>
          </a:prstGeom>
          <a:noFill/>
        </p:spPr>
        <p:txBody>
          <a:bodyPr wrap="square" rtlCol="0">
            <a:noAutofit/>
          </a:bodyPr>
          <a:lstStyle/>
          <a:p>
            <a:r>
              <a:rPr lang="en-US" sz="2200" b="1" u="sng" dirty="0">
                <a:solidFill>
                  <a:schemeClr val="tx2"/>
                </a:solidFill>
                <a:latin typeface="Arial" panose="020B0604020202020204" pitchFamily="34" charset="0"/>
                <a:cs typeface="Arial" panose="020B0604020202020204" pitchFamily="34" charset="0"/>
              </a:rPr>
              <a:t>Project Budget Clarifications (optional)</a:t>
            </a:r>
            <a:r>
              <a:rPr lang="en-US" sz="2200" i="1" u="sng" dirty="0">
                <a:solidFill>
                  <a:schemeClr val="tx2"/>
                </a:solidFill>
                <a:latin typeface="Arial" panose="020B0604020202020204" pitchFamily="34" charset="0"/>
                <a:cs typeface="Arial" panose="020B0604020202020204" pitchFamily="34" charset="0"/>
              </a:rPr>
              <a:t> – 300 Character limit</a:t>
            </a:r>
          </a:p>
          <a:p>
            <a:pPr lvl="1"/>
            <a:r>
              <a:rPr lang="en-US" sz="2200" dirty="0">
                <a:solidFill>
                  <a:schemeClr val="tx2"/>
                </a:solidFill>
                <a:latin typeface="Arial" panose="020B0604020202020204" pitchFamily="34" charset="0"/>
                <a:cs typeface="Arial" panose="020B0604020202020204" pitchFamily="34" charset="0"/>
              </a:rPr>
              <a:t>Any budget clarifications or additional details may be included on the budget form itself such as: </a:t>
            </a:r>
          </a:p>
          <a:p>
            <a:pPr marL="800100" lvl="1"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details about supplies needed </a:t>
            </a:r>
          </a:p>
          <a:p>
            <a:pPr marL="800100" lvl="1"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foundation contributions and amounts</a:t>
            </a:r>
          </a:p>
          <a:p>
            <a:pPr marL="800100" lvl="1" indent="-342900">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Mention of a quote for equipment</a:t>
            </a:r>
          </a:p>
          <a:p>
            <a:pPr lvl="1"/>
            <a:endParaRPr lang="en-US" sz="2200" dirty="0">
              <a:solidFill>
                <a:schemeClr val="tx2"/>
              </a:solidFill>
              <a:latin typeface="Arial" panose="020B0604020202020204" pitchFamily="34" charset="0"/>
              <a:cs typeface="Arial" panose="020B0604020202020204" pitchFamily="34" charset="0"/>
            </a:endParaRPr>
          </a:p>
          <a:p>
            <a:pPr lvl="1"/>
            <a:endParaRPr lang="en-US" sz="2200" dirty="0">
              <a:solidFill>
                <a:schemeClr val="tx2"/>
              </a:solidFill>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909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219489"/>
            <a:ext cx="9258300"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5519" y="286726"/>
            <a:ext cx="8980856"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 Additional Documentation</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02336" y="1290506"/>
            <a:ext cx="11303890" cy="5601533"/>
          </a:xfrm>
          <a:prstGeom prst="rect">
            <a:avLst/>
          </a:prstGeom>
          <a:noFill/>
        </p:spPr>
        <p:txBody>
          <a:bodyPr wrap="square" numCol="1" rtlCol="0">
            <a:spAutoFit/>
          </a:bodyPr>
          <a:lstStyle/>
          <a:p>
            <a:r>
              <a:rPr lang="en-US" sz="2200" b="1" u="sng" dirty="0">
                <a:solidFill>
                  <a:schemeClr val="tx2"/>
                </a:solidFill>
                <a:latin typeface="Arial" panose="020B0604020202020204" pitchFamily="34" charset="0"/>
                <a:cs typeface="Arial" panose="020B0604020202020204" pitchFamily="34" charset="0"/>
              </a:rPr>
              <a:t>Organizational Support Samples</a:t>
            </a:r>
          </a:p>
          <a:p>
            <a:pPr>
              <a:spcBef>
                <a:spcPts val="600"/>
              </a:spcBef>
            </a:pPr>
            <a:r>
              <a:rPr lang="en-US" sz="2200" dirty="0">
                <a:solidFill>
                  <a:schemeClr val="tx2"/>
                </a:solidFill>
                <a:latin typeface="Arial" panose="020B0604020202020204" pitchFamily="34" charset="0"/>
                <a:cs typeface="Arial" panose="020B0604020202020204" pitchFamily="34" charset="0"/>
              </a:rPr>
              <a:t> Please upload documentation to directly support your application. Documentation</a:t>
            </a:r>
          </a:p>
          <a:p>
            <a:pPr>
              <a:spcBef>
                <a:spcPts val="600"/>
              </a:spcBef>
            </a:pPr>
            <a:r>
              <a:rPr lang="en-US" sz="2200" dirty="0">
                <a:solidFill>
                  <a:schemeClr val="tx2"/>
                </a:solidFill>
                <a:latin typeface="Arial" panose="020B0604020202020204" pitchFamily="34" charset="0"/>
                <a:cs typeface="Arial" panose="020B0604020202020204" pitchFamily="34" charset="0"/>
              </a:rPr>
              <a:t>should speak to the specific need, expertise and impact the organization will have on the</a:t>
            </a:r>
          </a:p>
          <a:p>
            <a:pPr>
              <a:spcBef>
                <a:spcPts val="600"/>
              </a:spcBef>
            </a:pPr>
            <a:r>
              <a:rPr lang="en-US" sz="2200" dirty="0">
                <a:solidFill>
                  <a:schemeClr val="tx2"/>
                </a:solidFill>
                <a:latin typeface="Arial" panose="020B0604020202020204" pitchFamily="34" charset="0"/>
                <a:cs typeface="Arial" panose="020B0604020202020204" pitchFamily="34" charset="0"/>
              </a:rPr>
              <a:t>community to be served.</a:t>
            </a:r>
          </a:p>
          <a:p>
            <a:pPr>
              <a:spcBef>
                <a:spcPts val="600"/>
              </a:spcBef>
            </a:pPr>
            <a:endParaRPr lang="en-US" sz="2200" dirty="0">
              <a:solidFill>
                <a:schemeClr val="tx2"/>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3 files (Word or PDF format)</a:t>
            </a:r>
          </a:p>
          <a:p>
            <a:pPr marL="342900" indent="-342900">
              <a:spcBef>
                <a:spcPts val="600"/>
              </a:spcBef>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File size limits:  2 MB each</a:t>
            </a:r>
          </a:p>
          <a:p>
            <a:pPr marL="342900" indent="-342900">
              <a:spcBef>
                <a:spcPts val="600"/>
              </a:spcBef>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No more than 5 pages</a:t>
            </a:r>
          </a:p>
          <a:p>
            <a:pPr marL="342900" indent="-342900">
              <a:spcBef>
                <a:spcPts val="600"/>
              </a:spcBef>
              <a:buFont typeface="Arial" panose="020B0604020202020204" pitchFamily="34" charset="0"/>
              <a:buChar char="•"/>
            </a:pPr>
            <a:r>
              <a:rPr lang="en-US" sz="2200" dirty="0">
                <a:solidFill>
                  <a:schemeClr val="tx2"/>
                </a:solidFill>
                <a:latin typeface="Arial" panose="020B0604020202020204" pitchFamily="34" charset="0"/>
                <a:cs typeface="Arial" panose="020B0604020202020204" pitchFamily="34" charset="0"/>
              </a:rPr>
              <a:t>Samples can include: </a:t>
            </a:r>
          </a:p>
          <a:p>
            <a:pPr marL="800100" lvl="1" indent="-342900">
              <a:spcBef>
                <a:spcPts val="6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Letters of Support or Testimonials from past participants, members of your organization and/or the community are highly recommended.</a:t>
            </a:r>
          </a:p>
          <a:p>
            <a:pPr marL="800100" lvl="1" indent="-342900">
              <a:spcBef>
                <a:spcPts val="6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Newspaper, magazine articles, annual reports, or other publications featuring</a:t>
            </a:r>
          </a:p>
          <a:p>
            <a:pPr lvl="1">
              <a:spcBef>
                <a:spcPts val="600"/>
              </a:spcBef>
            </a:pPr>
            <a:r>
              <a:rPr lang="en-US" sz="2000" dirty="0">
                <a:solidFill>
                  <a:schemeClr val="tx2"/>
                </a:solidFill>
                <a:latin typeface="Arial" panose="020B0604020202020204" pitchFamily="34" charset="0"/>
                <a:cs typeface="Arial" panose="020B0604020202020204" pitchFamily="34" charset="0"/>
              </a:rPr>
              <a:t>     stories about your organization.</a:t>
            </a:r>
          </a:p>
          <a:p>
            <a:pPr marL="800100" lvl="1" indent="-342900">
              <a:spcBef>
                <a:spcPts val="6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Brochures, postcards, programs, newsletters or other promotional materials.</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15500" y="6088896"/>
            <a:ext cx="2137094" cy="513003"/>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27</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5758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433635"/>
            <a:ext cx="9258300"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80388" y="500872"/>
            <a:ext cx="9177912"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REVIEW</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51091" y="1284486"/>
            <a:ext cx="11303890" cy="5201424"/>
          </a:xfrm>
          <a:prstGeom prst="rect">
            <a:avLst/>
          </a:prstGeom>
          <a:noFill/>
        </p:spPr>
        <p:txBody>
          <a:bodyPr wrap="square" numCol="1" rtlCol="0">
            <a:spAutoFit/>
          </a:bodyPr>
          <a:lstStyle/>
          <a:p>
            <a:pPr marL="9525">
              <a:spcAft>
                <a:spcPts val="600"/>
              </a:spcAft>
            </a:pPr>
            <a:r>
              <a:rPr lang="en-US" sz="2400" b="1" dirty="0">
                <a:solidFill>
                  <a:schemeClr val="tx2"/>
                </a:solidFill>
                <a:latin typeface="Arial" panose="020B0604020202020204" pitchFamily="34" charset="0"/>
                <a:cs typeface="Arial" panose="020B0604020202020204" pitchFamily="34" charset="0"/>
              </a:rPr>
              <a:t>Applications will be reviewed on the basis of the following:</a:t>
            </a:r>
          </a:p>
          <a:p>
            <a:pPr marL="914400" indent="-457200">
              <a:spcBef>
                <a:spcPts val="600"/>
              </a:spcBef>
              <a:buFont typeface="+mj-lt"/>
              <a:buAutoNum type="arabicPeriod"/>
            </a:pPr>
            <a:r>
              <a:rPr lang="en-US" sz="2400" b="1" dirty="0">
                <a:solidFill>
                  <a:schemeClr val="tx2"/>
                </a:solidFill>
                <a:latin typeface="Arial" panose="020B0604020202020204" pitchFamily="34" charset="0"/>
                <a:cs typeface="Arial" panose="020B0604020202020204" pitchFamily="34" charset="0"/>
              </a:rPr>
              <a:t>Quality and Capacity of the Organization (15 Points)</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organization has significant accomplishments.</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Clear budgetary/financial information.</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Confidence in the organizations ability to carry out the project.</a:t>
            </a:r>
          </a:p>
          <a:p>
            <a:pPr marL="1257300" lvl="1" indent="-34290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Supplemental material enhances the application.</a:t>
            </a:r>
          </a:p>
          <a:p>
            <a:pPr marL="457200">
              <a:spcBef>
                <a:spcPts val="600"/>
              </a:spcBef>
            </a:pPr>
            <a:r>
              <a:rPr lang="en-US" sz="2400" b="1" dirty="0">
                <a:solidFill>
                  <a:schemeClr val="tx2"/>
                </a:solidFill>
                <a:latin typeface="Arial" panose="020B0604020202020204" pitchFamily="34" charset="0"/>
                <a:cs typeface="Arial" panose="020B0604020202020204" pitchFamily="34" charset="0"/>
              </a:rPr>
              <a:t>2. Strength of Proposed Project (15 Points)</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Project is clear and concise.</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Resources needed for the project completion are identified.</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Project relates to the organizations mission or the community it serves.</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Project can be completed within the proposed timeline.</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Intended outcomes and methods for evaluating and measuring success are fully articulated.</a:t>
            </a:r>
            <a:endParaRPr lang="en-US" sz="2000"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68478" y="6128418"/>
            <a:ext cx="2137094" cy="513003"/>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28</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8416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433635"/>
            <a:ext cx="9258300"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80388" y="500872"/>
            <a:ext cx="9177912"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REVIEW</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12529" y="1536943"/>
            <a:ext cx="11201400" cy="4185761"/>
          </a:xfrm>
          <a:prstGeom prst="rect">
            <a:avLst/>
          </a:prstGeom>
          <a:noFill/>
        </p:spPr>
        <p:txBody>
          <a:bodyPr wrap="square" numCol="1" rtlCol="0">
            <a:spAutoFit/>
          </a:bodyPr>
          <a:lstStyle/>
          <a:p>
            <a:pPr marL="9525">
              <a:spcAft>
                <a:spcPts val="600"/>
              </a:spcAft>
            </a:pPr>
            <a:r>
              <a:rPr lang="en-US" sz="2400" b="1" dirty="0">
                <a:solidFill>
                  <a:schemeClr val="tx2"/>
                </a:solidFill>
                <a:latin typeface="Arial" panose="020B0604020202020204" pitchFamily="34" charset="0"/>
                <a:cs typeface="Arial" panose="020B0604020202020204" pitchFamily="34" charset="0"/>
              </a:rPr>
              <a:t>Applications will be reviewed on the basis of the following:</a:t>
            </a:r>
          </a:p>
          <a:p>
            <a:pPr marL="457200">
              <a:spcBef>
                <a:spcPts val="600"/>
              </a:spcBef>
            </a:pPr>
            <a:r>
              <a:rPr lang="en-US" sz="2400" b="1" dirty="0">
                <a:solidFill>
                  <a:schemeClr val="tx2"/>
                </a:solidFill>
                <a:latin typeface="Arial" panose="020B0604020202020204" pitchFamily="34" charset="0"/>
                <a:cs typeface="Arial" panose="020B0604020202020204" pitchFamily="34" charset="0"/>
              </a:rPr>
              <a:t>3. Project Impact and Sustainability (20 points)</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 detailed description of the community to be served is clearly outlined.</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Organization’s mission and programs are connected to the community the project will serve.</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Compelling explanation of the community need and significant impact from the project.</a:t>
            </a:r>
          </a:p>
          <a:p>
            <a:pPr marL="1257300" lvl="1"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Supplemental material clearly demonstrates the organization and the community it serves. </a:t>
            </a:r>
          </a:p>
          <a:p>
            <a:pPr marL="914400" lvl="1"/>
            <a:endParaRPr lang="en-US" sz="2000" dirty="0">
              <a:solidFill>
                <a:schemeClr val="tx2"/>
              </a:solidFill>
              <a:latin typeface="Arial" panose="020B0604020202020204" pitchFamily="34" charset="0"/>
              <a:cs typeface="Arial" panose="020B0604020202020204" pitchFamily="34" charset="0"/>
            </a:endParaRPr>
          </a:p>
          <a:p>
            <a:pPr marL="457200"/>
            <a:endParaRPr lang="en-US" sz="2000" dirty="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27771" y="6139852"/>
            <a:ext cx="1924823" cy="462048"/>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29</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0929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4672" t="13873" r="3902" b="7672"/>
          <a:stretch/>
        </p:blipFill>
        <p:spPr>
          <a:xfrm>
            <a:off x="8011660" y="1737791"/>
            <a:ext cx="3688534" cy="4159157"/>
          </a:xfrm>
          <a:prstGeom prst="rect">
            <a:avLst/>
          </a:prstGeom>
          <a:noFill/>
        </p:spPr>
      </p:pic>
      <p:sp>
        <p:nvSpPr>
          <p:cNvPr id="21" name="Rectangle 20"/>
          <p:cNvSpPr/>
          <p:nvPr/>
        </p:nvSpPr>
        <p:spPr>
          <a:xfrm>
            <a:off x="402336" y="0"/>
            <a:ext cx="11789664" cy="1368064"/>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721734"/>
            <a:ext cx="7535636"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119743" y="672893"/>
            <a:ext cx="729615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Gotham Medium" charset="0"/>
                <a:cs typeface="Gotham Medium" charset="0"/>
              </a:rPr>
              <a:t>TOT GRANT PROGRAM OVERVIEW</a:t>
            </a:r>
          </a:p>
        </p:txBody>
      </p:sp>
      <p:graphicFrame>
        <p:nvGraphicFramePr>
          <p:cNvPr id="5" name="Diagram 4"/>
          <p:cNvGraphicFramePr/>
          <p:nvPr>
            <p:extLst>
              <p:ext uri="{D42A27DB-BD31-4B8C-83A1-F6EECF244321}">
                <p14:modId xmlns:p14="http://schemas.microsoft.com/office/powerpoint/2010/main" val="759449793"/>
              </p:ext>
            </p:extLst>
          </p:nvPr>
        </p:nvGraphicFramePr>
        <p:xfrm>
          <a:off x="402336" y="1527048"/>
          <a:ext cx="7255764" cy="4782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p:cNvSpPr txBox="1"/>
          <p:nvPr/>
        </p:nvSpPr>
        <p:spPr>
          <a:xfrm>
            <a:off x="402336" y="1608381"/>
            <a:ext cx="8246364" cy="4677008"/>
          </a:xfrm>
          <a:prstGeom prst="rect">
            <a:avLst/>
          </a:prstGeom>
          <a:noFill/>
        </p:spPr>
        <p:txBody>
          <a:bodyPr wrap="square" numCol="1" rtlCol="0">
            <a:noAutofit/>
          </a:bodyPr>
          <a:lstStyle/>
          <a:p>
            <a:pPr>
              <a:lnSpc>
                <a:spcPct val="125000"/>
              </a:lnSpc>
            </a:pPr>
            <a:r>
              <a:rPr lang="en-US" sz="2400" dirty="0">
                <a:solidFill>
                  <a:schemeClr val="tx2">
                    <a:lumMod val="75000"/>
                  </a:schemeClr>
                </a:solidFill>
                <a:latin typeface="Arial" charset="0"/>
                <a:ea typeface="Arial" charset="0"/>
                <a:cs typeface="Arial" charset="0"/>
              </a:rPr>
              <a:t>In 2017, the County Board of Supervisors established the TOT Grant Program to provide financial support, through a competitive application process, to non-profit organizations that carry out community-based programs and/or services in Sacramento County. </a:t>
            </a:r>
          </a:p>
          <a:p>
            <a:pPr marL="342900" indent="-342900">
              <a:lnSpc>
                <a:spcPct val="125000"/>
              </a:lnSpc>
              <a:buFont typeface="Arial" panose="020B0604020202020204" pitchFamily="34" charset="0"/>
              <a:buChar char="•"/>
            </a:pPr>
            <a:endParaRPr lang="en-US" sz="2400" dirty="0">
              <a:solidFill>
                <a:schemeClr val="tx2">
                  <a:lumMod val="75000"/>
                </a:schemeClr>
              </a:solidFill>
              <a:latin typeface="Arial" charset="0"/>
              <a:ea typeface="Arial" charset="0"/>
              <a:cs typeface="Arial" charset="0"/>
            </a:endParaRPr>
          </a:p>
          <a:p>
            <a:pPr>
              <a:lnSpc>
                <a:spcPct val="125000"/>
              </a:lnSpc>
            </a:pPr>
            <a:r>
              <a:rPr lang="en-US" sz="2400" dirty="0">
                <a:solidFill>
                  <a:srgbClr val="333333"/>
                </a:solidFill>
                <a:latin typeface="Arial" panose="020B0604020202020204" pitchFamily="34" charset="0"/>
              </a:rPr>
              <a:t>D</a:t>
            </a:r>
            <a:r>
              <a:rPr lang="en-US" sz="2400" b="0" i="0" dirty="0">
                <a:solidFill>
                  <a:srgbClr val="333333"/>
                </a:solidFill>
                <a:effectLst/>
                <a:latin typeface="Arial" panose="020B0604020202020204" pitchFamily="34" charset="0"/>
              </a:rPr>
              <a:t>uring the recommended budget hearing on June</a:t>
            </a:r>
            <a:r>
              <a:rPr lang="en-US" sz="2400" dirty="0">
                <a:solidFill>
                  <a:srgbClr val="333333"/>
                </a:solidFill>
                <a:latin typeface="Arial" panose="020B0604020202020204" pitchFamily="34" charset="0"/>
              </a:rPr>
              <a:t> 5</a:t>
            </a:r>
            <a:r>
              <a:rPr lang="en-US" sz="2400" b="0" i="0" dirty="0">
                <a:solidFill>
                  <a:srgbClr val="333333"/>
                </a:solidFill>
                <a:effectLst/>
                <a:latin typeface="Arial" panose="020B0604020202020204" pitchFamily="34" charset="0"/>
              </a:rPr>
              <a:t>, 2024</a:t>
            </a:r>
            <a:r>
              <a:rPr lang="en-US" sz="2400" dirty="0">
                <a:solidFill>
                  <a:schemeClr val="tx2">
                    <a:lumMod val="75000"/>
                  </a:schemeClr>
                </a:solidFill>
                <a:latin typeface="Arial" charset="0"/>
                <a:ea typeface="Arial" charset="0"/>
                <a:cs typeface="Arial" charset="0"/>
              </a:rPr>
              <a:t>, the Board of Supervisors approved the allocation of $1M to fund another year of the program. </a:t>
            </a:r>
            <a:endParaRPr lang="en-US" sz="1100" b="1" dirty="0">
              <a:solidFill>
                <a:schemeClr val="tx2">
                  <a:lumMod val="75000"/>
                </a:schemeClr>
              </a:solidFill>
              <a:latin typeface="Arial" panose="020B0604020202020204" pitchFamily="34" charset="0"/>
              <a:cs typeface="Arial" panose="020B0604020202020204" pitchFamily="34" charset="0"/>
            </a:endParaRPr>
          </a:p>
          <a:p>
            <a:pPr marL="285750" indent="-285750">
              <a:lnSpc>
                <a:spcPct val="125000"/>
              </a:lnSpc>
              <a:buFont typeface="Arial" panose="020B0604020202020204" pitchFamily="34" charset="0"/>
              <a:buChar char="•"/>
            </a:pPr>
            <a:endParaRPr lang="en-US" sz="2000" dirty="0">
              <a:solidFill>
                <a:schemeClr val="accent5">
                  <a:lumMod val="50000"/>
                </a:schemeClr>
              </a:solidFill>
              <a:latin typeface="Arial" charset="0"/>
              <a:ea typeface="Arial" charset="0"/>
              <a:cs typeface="Arial" charset="0"/>
            </a:endParaRP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91262" y="6068689"/>
            <a:ext cx="1998739" cy="479792"/>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3</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1259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02336" y="0"/>
            <a:ext cx="11789664" cy="1275995"/>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0" name="Rectangle 19"/>
          <p:cNvSpPr/>
          <p:nvPr/>
        </p:nvSpPr>
        <p:spPr>
          <a:xfrm>
            <a:off x="0" y="433635"/>
            <a:ext cx="9258300" cy="84236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19" name="TextBox 18"/>
          <p:cNvSpPr txBox="1"/>
          <p:nvPr/>
        </p:nvSpPr>
        <p:spPr>
          <a:xfrm>
            <a:off x="80388" y="500872"/>
            <a:ext cx="9177912"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WHAT HAPPENS TO YOUR APPLICATION?</a:t>
            </a:r>
          </a:p>
        </p:txBody>
      </p:sp>
      <p:graphicFrame>
        <p:nvGraphicFramePr>
          <p:cNvPr id="5" name="Diagram 4"/>
          <p:cNvGraphicFramePr/>
          <p:nvPr/>
        </p:nvGraphicFramePr>
        <p:xfrm>
          <a:off x="402336" y="1527048"/>
          <a:ext cx="11201400" cy="478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1299091"/>
            <a:ext cx="11603736" cy="5293757"/>
          </a:xfrm>
          <a:prstGeom prst="rect">
            <a:avLst/>
          </a:prstGeom>
          <a:noFill/>
        </p:spPr>
        <p:txBody>
          <a:bodyPr wrap="square" numCol="1" rtlCol="0">
            <a:spAutoFit/>
          </a:bodyPr>
          <a:lstStyle/>
          <a:p>
            <a:pPr marL="457200"/>
            <a:r>
              <a:rPr lang="en-US" sz="2400" u="sng" dirty="0">
                <a:solidFill>
                  <a:schemeClr val="tx2">
                    <a:lumMod val="75000"/>
                  </a:schemeClr>
                </a:solidFill>
                <a:latin typeface="Arial" panose="020B0604020202020204" pitchFamily="34" charset="0"/>
                <a:cs typeface="Arial" panose="020B0604020202020204" pitchFamily="34" charset="0"/>
              </a:rPr>
              <a:t>Applications are evaluated according to the “Review Criteria”.</a:t>
            </a:r>
          </a:p>
          <a:p>
            <a:pPr marL="457200"/>
            <a:endParaRPr lang="en-US" sz="1000" dirty="0">
              <a:solidFill>
                <a:schemeClr val="tx2">
                  <a:lumMod val="75000"/>
                </a:schemeClr>
              </a:solidFill>
              <a:latin typeface="Arial" panose="020B0604020202020204" pitchFamily="34" charset="0"/>
              <a:cs typeface="Arial" panose="020B0604020202020204" pitchFamily="34" charset="0"/>
            </a:endParaRPr>
          </a:p>
          <a:p>
            <a:pPr marL="457200"/>
            <a:r>
              <a:rPr lang="en-US" sz="2400" b="1" dirty="0">
                <a:solidFill>
                  <a:schemeClr val="tx2">
                    <a:lumMod val="75000"/>
                  </a:schemeClr>
                </a:solidFill>
                <a:latin typeface="Arial" panose="020B0604020202020204" pitchFamily="34" charset="0"/>
                <a:cs typeface="Arial" panose="020B0604020202020204" pitchFamily="34" charset="0"/>
              </a:rPr>
              <a:t>STEP 1: </a:t>
            </a:r>
            <a:r>
              <a:rPr lang="en-US" sz="2400" dirty="0">
                <a:solidFill>
                  <a:schemeClr val="tx2">
                    <a:lumMod val="75000"/>
                  </a:schemeClr>
                </a:solidFill>
                <a:latin typeface="Arial" panose="020B0604020202020204" pitchFamily="34" charset="0"/>
                <a:cs typeface="Arial" panose="020B0604020202020204" pitchFamily="34" charset="0"/>
              </a:rPr>
              <a:t>County staff review applications to ensure they meet minimum qualifications.  Incomplete applications will not be considered. </a:t>
            </a:r>
          </a:p>
          <a:p>
            <a:pPr marL="457200"/>
            <a:endParaRPr lang="en-US" sz="1000" dirty="0">
              <a:solidFill>
                <a:schemeClr val="tx2">
                  <a:lumMod val="75000"/>
                </a:schemeClr>
              </a:solidFill>
              <a:latin typeface="Arial" panose="020B0604020202020204" pitchFamily="34" charset="0"/>
              <a:cs typeface="Arial" panose="020B0604020202020204" pitchFamily="34" charset="0"/>
            </a:endParaRPr>
          </a:p>
          <a:p>
            <a:pPr marL="457200"/>
            <a:r>
              <a:rPr lang="en-US" sz="2400" b="1" dirty="0">
                <a:solidFill>
                  <a:schemeClr val="tx2">
                    <a:lumMod val="75000"/>
                  </a:schemeClr>
                </a:solidFill>
                <a:latin typeface="Arial" panose="020B0604020202020204" pitchFamily="34" charset="0"/>
                <a:cs typeface="Arial" panose="020B0604020202020204" pitchFamily="34" charset="0"/>
              </a:rPr>
              <a:t>STEP 2: </a:t>
            </a:r>
            <a:r>
              <a:rPr lang="en-US" sz="2400" dirty="0">
                <a:solidFill>
                  <a:schemeClr val="tx2">
                    <a:lumMod val="75000"/>
                  </a:schemeClr>
                </a:solidFill>
                <a:latin typeface="Arial" panose="020B0604020202020204" pitchFamily="34" charset="0"/>
                <a:cs typeface="Arial" panose="020B0604020202020204" pitchFamily="34" charset="0"/>
              </a:rPr>
              <a:t>Applications are reviewed, in closed session, by advisory panelists.  Each panel comprises a diverse group of experts with knowledge in the areas under review and ranked.  </a:t>
            </a:r>
          </a:p>
          <a:p>
            <a:pPr marL="457200"/>
            <a:endParaRPr lang="en-US" sz="1000" dirty="0">
              <a:solidFill>
                <a:schemeClr val="tx2">
                  <a:lumMod val="75000"/>
                </a:schemeClr>
              </a:solidFill>
              <a:latin typeface="Arial" panose="020B0604020202020204" pitchFamily="34" charset="0"/>
              <a:cs typeface="Arial" panose="020B0604020202020204" pitchFamily="34" charset="0"/>
            </a:endParaRPr>
          </a:p>
          <a:p>
            <a:pPr marL="457200"/>
            <a:r>
              <a:rPr lang="en-US" sz="2400" b="1" dirty="0">
                <a:solidFill>
                  <a:schemeClr val="tx2">
                    <a:lumMod val="75000"/>
                  </a:schemeClr>
                </a:solidFill>
                <a:latin typeface="Arial" panose="020B0604020202020204" pitchFamily="34" charset="0"/>
                <a:cs typeface="Arial" panose="020B0604020202020204" pitchFamily="34" charset="0"/>
              </a:rPr>
              <a:t>STEP 3: </a:t>
            </a:r>
            <a:r>
              <a:rPr lang="en-US" sz="2400" dirty="0">
                <a:solidFill>
                  <a:schemeClr val="tx2">
                    <a:lumMod val="75000"/>
                  </a:schemeClr>
                </a:solidFill>
                <a:latin typeface="Arial" panose="020B0604020202020204" pitchFamily="34" charset="0"/>
                <a:cs typeface="Arial" panose="020B0604020202020204" pitchFamily="34" charset="0"/>
              </a:rPr>
              <a:t>Panelist recommendations are reviewed by the County Board of Supervisors TOT Committee.  </a:t>
            </a:r>
          </a:p>
          <a:p>
            <a:pPr marL="457200"/>
            <a:endParaRPr lang="en-US" sz="1000" dirty="0">
              <a:solidFill>
                <a:schemeClr val="tx2">
                  <a:lumMod val="75000"/>
                </a:schemeClr>
              </a:solidFill>
              <a:latin typeface="Arial" panose="020B0604020202020204" pitchFamily="34" charset="0"/>
              <a:cs typeface="Arial" panose="020B0604020202020204" pitchFamily="34" charset="0"/>
            </a:endParaRPr>
          </a:p>
          <a:p>
            <a:pPr marL="457200"/>
            <a:r>
              <a:rPr lang="en-US" sz="2400" b="1" dirty="0">
                <a:solidFill>
                  <a:schemeClr val="tx2">
                    <a:lumMod val="75000"/>
                  </a:schemeClr>
                </a:solidFill>
                <a:latin typeface="Arial" panose="020B0604020202020204" pitchFamily="34" charset="0"/>
                <a:cs typeface="Arial" panose="020B0604020202020204" pitchFamily="34" charset="0"/>
              </a:rPr>
              <a:t>STEP 4: </a:t>
            </a:r>
            <a:r>
              <a:rPr lang="en-US" sz="2400" dirty="0">
                <a:solidFill>
                  <a:schemeClr val="tx2">
                    <a:lumMod val="75000"/>
                  </a:schemeClr>
                </a:solidFill>
                <a:latin typeface="Arial" panose="020B0604020202020204" pitchFamily="34" charset="0"/>
                <a:cs typeface="Arial" panose="020B0604020202020204" pitchFamily="34" charset="0"/>
              </a:rPr>
              <a:t>County Board of Supervisor TOT recommendations are reviewed by the County Board of Supervisors at a regularly scheduled meeting and makes the final decision on all grant awards. </a:t>
            </a:r>
          </a:p>
          <a:p>
            <a:pPr marL="457200"/>
            <a:endParaRPr lang="en-US" sz="1000" dirty="0">
              <a:solidFill>
                <a:schemeClr val="tx2">
                  <a:lumMod val="75000"/>
                </a:schemeClr>
              </a:solidFill>
              <a:latin typeface="Arial" panose="020B0604020202020204" pitchFamily="34" charset="0"/>
              <a:cs typeface="Arial" panose="020B0604020202020204" pitchFamily="34" charset="0"/>
            </a:endParaRPr>
          </a:p>
          <a:p>
            <a:pPr marL="457200"/>
            <a:r>
              <a:rPr lang="en-US" sz="2400" dirty="0">
                <a:solidFill>
                  <a:schemeClr val="tx2">
                    <a:lumMod val="75000"/>
                  </a:schemeClr>
                </a:solidFill>
                <a:latin typeface="Arial" panose="020B0604020202020204" pitchFamily="34" charset="0"/>
                <a:cs typeface="Arial" panose="020B0604020202020204" pitchFamily="34" charset="0"/>
              </a:rPr>
              <a:t>Applicants are notified of funding decisions.  </a:t>
            </a:r>
            <a:endParaRPr lang="en-US"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9325" y="6072456"/>
            <a:ext cx="1973808" cy="473807"/>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30</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270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35" y="1"/>
            <a:ext cx="12183765" cy="40767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768" y="4403418"/>
            <a:ext cx="12191999" cy="140401"/>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Rectangle 26"/>
          <p:cNvSpPr/>
          <p:nvPr/>
        </p:nvSpPr>
        <p:spPr>
          <a:xfrm>
            <a:off x="-593" y="4076701"/>
            <a:ext cx="12192593" cy="326717"/>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TextBox 18"/>
          <p:cNvSpPr txBox="1"/>
          <p:nvPr/>
        </p:nvSpPr>
        <p:spPr>
          <a:xfrm>
            <a:off x="1129899" y="1763075"/>
            <a:ext cx="9932202" cy="1446550"/>
          </a:xfrm>
          <a:prstGeom prst="rect">
            <a:avLst/>
          </a:prstGeom>
          <a:noFill/>
          <a:effectLst>
            <a:outerShdw blurRad="50800" dist="76200" dir="2700000" algn="tl" rotWithShape="0">
              <a:prstClr val="black">
                <a:alpha val="40000"/>
              </a:prstClr>
            </a:outerShdw>
          </a:effectLst>
        </p:spPr>
        <p:txBody>
          <a:bodyPr wrap="square" rtlCol="0">
            <a:spAutoFit/>
          </a:bodyPr>
          <a:lstStyle/>
          <a:p>
            <a:pPr algn="ctr"/>
            <a:r>
              <a:rPr lang="en-US" sz="8800" dirty="0">
                <a:solidFill>
                  <a:schemeClr val="bg1"/>
                </a:solidFill>
                <a:latin typeface="Calibri" panose="020F0502020204030204" pitchFamily="34" charset="0"/>
                <a:ea typeface="Gotham Bold" charset="0"/>
                <a:cs typeface="Gotham Bold" charset="0"/>
              </a:rPr>
              <a:t>Questions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1" y="5230008"/>
            <a:ext cx="4086487" cy="980949"/>
          </a:xfrm>
          <a:prstGeom prst="rect">
            <a:avLst/>
          </a:prstGeom>
        </p:spPr>
      </p:pic>
      <p:sp>
        <p:nvSpPr>
          <p:cNvPr id="4" name="Rectangle 3"/>
          <p:cNvSpPr/>
          <p:nvPr/>
        </p:nvSpPr>
        <p:spPr>
          <a:xfrm>
            <a:off x="4779817" y="4541812"/>
            <a:ext cx="7182197" cy="2246769"/>
          </a:xfrm>
          <a:prstGeom prst="rect">
            <a:avLst/>
          </a:prstGeom>
        </p:spPr>
        <p:txBody>
          <a:bodyPr wrap="square">
            <a:spAutoFit/>
          </a:bodyPr>
          <a:lstStyle/>
          <a:p>
            <a:pPr algn="r"/>
            <a:r>
              <a:rPr lang="en-US" sz="2000" dirty="0">
                <a:latin typeface="Calibri" panose="020F0502020204030204" pitchFamily="34" charset="0"/>
              </a:rPr>
              <a:t>APPLY ONLINE</a:t>
            </a:r>
          </a:p>
          <a:p>
            <a:pPr algn="r"/>
            <a:endParaRPr lang="en-US" sz="2000" dirty="0">
              <a:latin typeface="Calibri" panose="020F0502020204030204" pitchFamily="34" charset="0"/>
            </a:endParaRPr>
          </a:p>
          <a:p>
            <a:pPr algn="r"/>
            <a:r>
              <a:rPr lang="en-US" sz="2000" dirty="0">
                <a:latin typeface="Calibri" panose="020F0502020204030204" pitchFamily="34" charset="0"/>
              </a:rPr>
              <a:t>Deadline to apply: Friday, February 14, 2025 (5pm)</a:t>
            </a:r>
          </a:p>
          <a:p>
            <a:pPr algn="r"/>
            <a:r>
              <a:rPr lang="en-US" sz="2000" dirty="0">
                <a:latin typeface="Calibri" panose="020F0502020204030204" pitchFamily="34" charset="0"/>
              </a:rPr>
              <a:t>Awards Anticipated Announcement: June 2025</a:t>
            </a:r>
          </a:p>
          <a:p>
            <a:pPr algn="r"/>
            <a:endParaRPr lang="en-US" sz="2000" dirty="0">
              <a:latin typeface="Calibri" panose="020F0502020204030204" pitchFamily="34" charset="0"/>
            </a:endParaRPr>
          </a:p>
          <a:p>
            <a:pPr algn="r"/>
            <a:r>
              <a:rPr lang="en-US" sz="2000" dirty="0">
                <a:latin typeface="Calibri" panose="020F0502020204030204" pitchFamily="34" charset="0"/>
              </a:rPr>
              <a:t>Details: </a:t>
            </a:r>
            <a:r>
              <a:rPr lang="en-US" sz="2000" u="sng" dirty="0">
                <a:latin typeface="Calibri" panose="020F0502020204030204" pitchFamily="34" charset="0"/>
              </a:rPr>
              <a:t>https://bdm.saccounty.gov/TOTGrantProgram</a:t>
            </a:r>
          </a:p>
          <a:p>
            <a:pPr algn="r"/>
            <a:r>
              <a:rPr lang="en-US" sz="2000" dirty="0">
                <a:latin typeface="Calibri" panose="020F0502020204030204" pitchFamily="34" charset="0"/>
              </a:rPr>
              <a:t>Questions: Email - </a:t>
            </a:r>
            <a:r>
              <a:rPr lang="en-US" sz="2000" u="sng" dirty="0">
                <a:latin typeface="Calibri" panose="020F0502020204030204" pitchFamily="34" charset="0"/>
              </a:rPr>
              <a:t>SacCountyTOTAdmin@saccounty.gov</a:t>
            </a:r>
            <a:r>
              <a:rPr lang="en-US" sz="2000" dirty="0">
                <a:latin typeface="Calibri" panose="020F0502020204030204" pitchFamily="34" charset="0"/>
              </a:rPr>
              <a:t> </a:t>
            </a:r>
          </a:p>
        </p:txBody>
      </p:sp>
    </p:spTree>
    <p:extLst>
      <p:ext uri="{BB962C8B-B14F-4D97-AF65-F5344CB8AC3E}">
        <p14:creationId xmlns:p14="http://schemas.microsoft.com/office/powerpoint/2010/main" val="2575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1999" cy="544286"/>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Rectangle 22"/>
          <p:cNvSpPr/>
          <p:nvPr/>
        </p:nvSpPr>
        <p:spPr>
          <a:xfrm>
            <a:off x="3425377" y="544286"/>
            <a:ext cx="8766622" cy="715921"/>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66" y="2567731"/>
            <a:ext cx="2635069" cy="1968843"/>
          </a:xfrm>
          <a:prstGeom prst="ellipse">
            <a:avLst/>
          </a:prstGeom>
          <a:ln>
            <a:noFill/>
          </a:ln>
          <a:effectLst>
            <a:softEdge rad="112500"/>
          </a:effectLst>
        </p:spPr>
      </p:pic>
      <p:sp>
        <p:nvSpPr>
          <p:cNvPr id="8" name="TextBox 7"/>
          <p:cNvSpPr txBox="1"/>
          <p:nvPr/>
        </p:nvSpPr>
        <p:spPr>
          <a:xfrm>
            <a:off x="2979964" y="1557862"/>
            <a:ext cx="9005207" cy="3985706"/>
          </a:xfrm>
          <a:prstGeom prst="rect">
            <a:avLst/>
          </a:prstGeom>
          <a:noFill/>
        </p:spPr>
        <p:txBody>
          <a:bodyPr wrap="square" numCol="1" rtlCol="0">
            <a:spAutoFit/>
          </a:bodyPr>
          <a:lstStyle/>
          <a:p>
            <a:pPr algn="ctr"/>
            <a:r>
              <a:rPr lang="en-US" sz="3000" b="1" dirty="0">
                <a:solidFill>
                  <a:schemeClr val="tx2"/>
                </a:solidFill>
                <a:latin typeface="Arial" panose="020B0604020202020204" pitchFamily="34" charset="0"/>
                <a:cs typeface="Arial" panose="020B0604020202020204" pitchFamily="34" charset="0"/>
              </a:rPr>
              <a:t>Open Application Period : </a:t>
            </a:r>
          </a:p>
          <a:p>
            <a:pPr algn="ctr">
              <a:spcAft>
                <a:spcPts val="600"/>
              </a:spcAft>
            </a:pPr>
            <a:r>
              <a:rPr lang="en-US" sz="3000" b="1" dirty="0">
                <a:solidFill>
                  <a:schemeClr val="tx2"/>
                </a:solidFill>
                <a:latin typeface="Arial" panose="020B0604020202020204" pitchFamily="34" charset="0"/>
                <a:cs typeface="Arial" panose="020B0604020202020204" pitchFamily="34" charset="0"/>
              </a:rPr>
              <a:t>January 13, 2025 – February 14, 2025 </a:t>
            </a:r>
          </a:p>
          <a:p>
            <a:pPr marL="742950" lvl="1" indent="-285750">
              <a:spcBef>
                <a:spcPts val="600"/>
              </a:spcBef>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Application and supplemental material must be submitted by 5 p.m. on Friday, February 14, 2025.</a:t>
            </a:r>
          </a:p>
          <a:p>
            <a:pPr marL="742950" lvl="1" indent="-28575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Online Applications Only: Applications are only accepted electronically through the Portal.</a:t>
            </a:r>
          </a:p>
          <a:p>
            <a:pPr marL="742950" lvl="1" indent="-28575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Grant Application Review Period: February 2025 - April 2025</a:t>
            </a:r>
          </a:p>
          <a:p>
            <a:pPr marL="742950" lvl="1" indent="-285750">
              <a:spcAft>
                <a:spcPts val="600"/>
              </a:spcAft>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Grantee Award Approval and Notifications: June 2025</a:t>
            </a:r>
          </a:p>
        </p:txBody>
      </p:sp>
      <p:sp>
        <p:nvSpPr>
          <p:cNvPr id="9" name="TextBox 8"/>
          <p:cNvSpPr txBox="1"/>
          <p:nvPr/>
        </p:nvSpPr>
        <p:spPr>
          <a:xfrm>
            <a:off x="4093937" y="471393"/>
            <a:ext cx="7296150" cy="830997"/>
          </a:xfrm>
          <a:prstGeom prst="rect">
            <a:avLst/>
          </a:prstGeom>
          <a:noFill/>
          <a:ln>
            <a:noFill/>
          </a:ln>
        </p:spPr>
        <p:txBody>
          <a:bodyPr wrap="square" rtlCol="0">
            <a:spAutoFit/>
          </a:bodyPr>
          <a:lstStyle/>
          <a:p>
            <a:pPr algn="ctr"/>
            <a:r>
              <a:rPr lang="en-US" sz="4800" dirty="0">
                <a:solidFill>
                  <a:schemeClr val="tx2"/>
                </a:solidFill>
                <a:ea typeface="Gotham Medium" charset="0"/>
                <a:cs typeface="Arial" panose="020B0604020202020204" pitchFamily="34" charset="0"/>
              </a:rPr>
              <a:t>TIMELINE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8785" y="6143765"/>
            <a:ext cx="1973808" cy="473807"/>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4</a:t>
            </a:fld>
            <a:endParaRPr lang="en-US" dirty="0">
              <a:solidFill>
                <a:schemeClr val="tx2">
                  <a:lumMod val="7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95" y="643236"/>
            <a:ext cx="2635069" cy="1755295"/>
          </a:xfrm>
          <a:prstGeom prst="ellipse">
            <a:avLst/>
          </a:prstGeom>
          <a:ln>
            <a:noFill/>
          </a:ln>
          <a:effectLst>
            <a:softEdge rad="11250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736" y="4692166"/>
            <a:ext cx="2624659" cy="1968843"/>
          </a:xfrm>
          <a:prstGeom prst="ellipse">
            <a:avLst/>
          </a:prstGeom>
          <a:ln>
            <a:noFill/>
          </a:ln>
          <a:effectLst>
            <a:softEdge rad="112500"/>
          </a:effectLst>
        </p:spPr>
      </p:pic>
    </p:spTree>
    <p:extLst>
      <p:ext uri="{BB962C8B-B14F-4D97-AF65-F5344CB8AC3E}">
        <p14:creationId xmlns:p14="http://schemas.microsoft.com/office/powerpoint/2010/main" val="26052538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2336" y="0"/>
            <a:ext cx="11789664" cy="111386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6" name="TextBox 25"/>
          <p:cNvSpPr txBox="1"/>
          <p:nvPr/>
        </p:nvSpPr>
        <p:spPr>
          <a:xfrm>
            <a:off x="557458" y="1087189"/>
            <a:ext cx="11295135" cy="5601533"/>
          </a:xfrm>
          <a:prstGeom prst="rect">
            <a:avLst/>
          </a:prstGeom>
          <a:noFill/>
        </p:spPr>
        <p:txBody>
          <a:bodyPr wrap="square" rtlCol="0">
            <a:spAutoFit/>
          </a:bodyPr>
          <a:lstStyle/>
          <a:p>
            <a:pPr>
              <a:lnSpc>
                <a:spcPct val="125000"/>
              </a:lnSpc>
            </a:pPr>
            <a:r>
              <a:rPr lang="en-US" sz="2400" b="1" u="sng" dirty="0">
                <a:solidFill>
                  <a:schemeClr val="tx2">
                    <a:lumMod val="75000"/>
                  </a:schemeClr>
                </a:solidFill>
                <a:latin typeface="Arial" panose="020B0604020202020204" pitchFamily="34" charset="0"/>
                <a:ea typeface="Arial" charset="0"/>
                <a:cs typeface="Arial" panose="020B0604020202020204" pitchFamily="34" charset="0"/>
              </a:rPr>
              <a:t>Agreement with County contains insurance requirements</a:t>
            </a:r>
          </a:p>
          <a:p>
            <a:pPr marL="285750" indent="-285750">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Insurance provides coverage for claims if they arise from the organization’s activities.</a:t>
            </a:r>
          </a:p>
          <a:p>
            <a:pPr marL="285750" indent="-285750">
              <a:buFont typeface="Arial" panose="020B0604020202020204" pitchFamily="34" charset="0"/>
              <a:buChar char="•"/>
            </a:pPr>
            <a:r>
              <a:rPr lang="en-US" sz="2400" dirty="0">
                <a:solidFill>
                  <a:schemeClr val="tx2">
                    <a:lumMod val="75000"/>
                  </a:schemeClr>
                </a:solidFill>
                <a:latin typeface="Arial" panose="020B0604020202020204" pitchFamily="34" charset="0"/>
                <a:cs typeface="Arial" panose="020B0604020202020204" pitchFamily="34" charset="0"/>
              </a:rPr>
              <a:t>Protects both your organization and the County from financial loss.</a:t>
            </a:r>
          </a:p>
          <a:p>
            <a:pPr>
              <a:lnSpc>
                <a:spcPct val="125000"/>
              </a:lnSpc>
            </a:pPr>
            <a:endParaRPr lang="en-US" sz="800" b="1" u="sng" dirty="0">
              <a:solidFill>
                <a:schemeClr val="tx2">
                  <a:lumMod val="75000"/>
                </a:schemeClr>
              </a:solidFill>
              <a:latin typeface="Arial" panose="020B0604020202020204" pitchFamily="34" charset="0"/>
              <a:ea typeface="Arial" charset="0"/>
              <a:cs typeface="Arial" panose="020B0604020202020204" pitchFamily="34" charset="0"/>
            </a:endParaRPr>
          </a:p>
          <a:p>
            <a:pPr>
              <a:lnSpc>
                <a:spcPct val="125000"/>
              </a:lnSpc>
            </a:pPr>
            <a:r>
              <a:rPr lang="en-US" sz="2400" b="1" u="sng" dirty="0">
                <a:solidFill>
                  <a:schemeClr val="tx2">
                    <a:lumMod val="75000"/>
                  </a:schemeClr>
                </a:solidFill>
                <a:latin typeface="Arial" panose="020B0604020202020204" pitchFamily="34" charset="0"/>
                <a:ea typeface="Arial" charset="0"/>
                <a:cs typeface="Arial" panose="020B0604020202020204" pitchFamily="34" charset="0"/>
              </a:rPr>
              <a:t>Standard Requirements</a:t>
            </a:r>
          </a:p>
          <a:p>
            <a:pPr marL="285750" indent="-285750">
              <a:buFont typeface="Arial" panose="020B0604020202020204" pitchFamily="34" charset="0"/>
              <a:buChar char="•"/>
            </a:pPr>
            <a:r>
              <a:rPr lang="en-US" sz="2400" dirty="0">
                <a:solidFill>
                  <a:schemeClr val="tx2">
                    <a:lumMod val="75000"/>
                  </a:schemeClr>
                </a:solidFill>
                <a:latin typeface="Arial" panose="020B0604020202020204" pitchFamily="34" charset="0"/>
                <a:ea typeface="Arial" charset="0"/>
                <a:cs typeface="Arial" panose="020B0604020202020204" pitchFamily="34" charset="0"/>
              </a:rPr>
              <a:t>General Liability</a:t>
            </a:r>
          </a:p>
          <a:p>
            <a:pPr marL="285750" indent="-285750">
              <a:buFont typeface="Arial" panose="020B0604020202020204" pitchFamily="34" charset="0"/>
              <a:buChar char="•"/>
            </a:pPr>
            <a:r>
              <a:rPr lang="en-US" sz="2400" dirty="0">
                <a:solidFill>
                  <a:schemeClr val="tx2">
                    <a:lumMod val="75000"/>
                  </a:schemeClr>
                </a:solidFill>
                <a:latin typeface="Arial" panose="020B0604020202020204" pitchFamily="34" charset="0"/>
                <a:ea typeface="Arial" charset="0"/>
                <a:cs typeface="Arial" panose="020B0604020202020204" pitchFamily="34" charset="0"/>
              </a:rPr>
              <a:t>Auto Liability (Commercial or Personal)</a:t>
            </a:r>
          </a:p>
          <a:p>
            <a:pPr marL="285750" indent="-285750">
              <a:buFont typeface="Arial" panose="020B0604020202020204" pitchFamily="34" charset="0"/>
              <a:buChar char="•"/>
            </a:pPr>
            <a:r>
              <a:rPr lang="en-US" sz="2400" dirty="0">
                <a:solidFill>
                  <a:schemeClr val="tx2">
                    <a:lumMod val="75000"/>
                  </a:schemeClr>
                </a:solidFill>
                <a:latin typeface="Arial" panose="020B0604020202020204" pitchFamily="34" charset="0"/>
                <a:ea typeface="Arial" charset="0"/>
                <a:cs typeface="Arial" panose="020B0604020202020204" pitchFamily="34" charset="0"/>
              </a:rPr>
              <a:t>Workers’ Compensation/Employer’s Liability</a:t>
            </a:r>
          </a:p>
          <a:p>
            <a:endParaRPr lang="en-US" sz="1200" dirty="0">
              <a:solidFill>
                <a:schemeClr val="tx2">
                  <a:lumMod val="75000"/>
                </a:schemeClr>
              </a:solidFill>
              <a:latin typeface="Arial" panose="020B0604020202020204" pitchFamily="34" charset="0"/>
              <a:ea typeface="Arial" charset="0"/>
              <a:cs typeface="Arial" panose="020B0604020202020204" pitchFamily="34" charset="0"/>
            </a:endParaRPr>
          </a:p>
          <a:p>
            <a:r>
              <a:rPr lang="en-US" sz="2400" b="1" u="sng" dirty="0">
                <a:solidFill>
                  <a:schemeClr val="tx2">
                    <a:lumMod val="75000"/>
                  </a:schemeClr>
                </a:solidFill>
                <a:latin typeface="Arial" panose="020B0604020202020204" pitchFamily="34" charset="0"/>
                <a:ea typeface="Arial" charset="0"/>
                <a:cs typeface="Arial" panose="020B0604020202020204" pitchFamily="34" charset="0"/>
              </a:rPr>
              <a:t>Evidence of Insurance</a:t>
            </a:r>
          </a:p>
          <a:p>
            <a:pPr marL="342900" indent="-342900">
              <a:buFont typeface="Arial" panose="020B0604020202020204" pitchFamily="34" charset="0"/>
              <a:buChar char="•"/>
            </a:pPr>
            <a:r>
              <a:rPr lang="en-US" sz="2400" dirty="0">
                <a:solidFill>
                  <a:schemeClr val="tx2">
                    <a:lumMod val="75000"/>
                  </a:schemeClr>
                </a:solidFill>
                <a:latin typeface="Arial" panose="020B0604020202020204" pitchFamily="34" charset="0"/>
                <a:ea typeface="Arial" charset="0"/>
                <a:cs typeface="Arial" panose="020B0604020202020204" pitchFamily="34" charset="0"/>
              </a:rPr>
              <a:t>Certificate of Insurance</a:t>
            </a:r>
          </a:p>
          <a:p>
            <a:pPr marL="342900" indent="-342900">
              <a:buFont typeface="Arial" panose="020B0604020202020204" pitchFamily="34" charset="0"/>
              <a:buChar char="•"/>
            </a:pPr>
            <a:r>
              <a:rPr lang="en-US" sz="2400" dirty="0">
                <a:solidFill>
                  <a:schemeClr val="tx2">
                    <a:lumMod val="75000"/>
                  </a:schemeClr>
                </a:solidFill>
                <a:latin typeface="Arial" panose="020B0604020202020204" pitchFamily="34" charset="0"/>
                <a:ea typeface="Arial" charset="0"/>
                <a:cs typeface="Arial" panose="020B0604020202020204" pitchFamily="34" charset="0"/>
              </a:rPr>
              <a:t>Policy Endorsements (Additional Insured, Waiver of Subrogation, Primary and Noncontributory)</a:t>
            </a:r>
          </a:p>
          <a:p>
            <a:endParaRPr lang="en-US" sz="1200" dirty="0">
              <a:solidFill>
                <a:schemeClr val="tx2">
                  <a:lumMod val="75000"/>
                </a:schemeClr>
              </a:solidFill>
              <a:latin typeface="Arial" panose="020B0604020202020204" pitchFamily="34" charset="0"/>
              <a:ea typeface="Arial" charset="0"/>
              <a:cs typeface="Arial" panose="020B0604020202020204" pitchFamily="34" charset="0"/>
            </a:endParaRPr>
          </a:p>
          <a:p>
            <a:r>
              <a:rPr lang="en-US" sz="2400" dirty="0">
                <a:solidFill>
                  <a:schemeClr val="tx2">
                    <a:lumMod val="75000"/>
                  </a:schemeClr>
                </a:solidFill>
                <a:latin typeface="Arial" panose="020B0604020202020204" pitchFamily="34" charset="0"/>
                <a:ea typeface="Arial" charset="0"/>
                <a:cs typeface="Arial" panose="020B0604020202020204" pitchFamily="34" charset="0"/>
              </a:rPr>
              <a:t>Recommend discussing with your insurance agent/broker in advance</a:t>
            </a:r>
          </a:p>
        </p:txBody>
      </p:sp>
      <p:sp>
        <p:nvSpPr>
          <p:cNvPr id="8" name="Rectangle 7"/>
          <p:cNvSpPr/>
          <p:nvPr/>
        </p:nvSpPr>
        <p:spPr>
          <a:xfrm>
            <a:off x="0" y="467530"/>
            <a:ext cx="8379725"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TextBox 8"/>
          <p:cNvSpPr txBox="1"/>
          <p:nvPr/>
        </p:nvSpPr>
        <p:spPr>
          <a:xfrm>
            <a:off x="0" y="405974"/>
            <a:ext cx="9029700"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INSURANCE REQUIREMENTS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2722" y="6183408"/>
            <a:ext cx="1736120" cy="416751"/>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5</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75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2336" y="0"/>
            <a:ext cx="11789664" cy="111386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6" name="TextBox 25"/>
          <p:cNvSpPr txBox="1"/>
          <p:nvPr/>
        </p:nvSpPr>
        <p:spPr>
          <a:xfrm>
            <a:off x="557458" y="1201492"/>
            <a:ext cx="11295135" cy="5339923"/>
          </a:xfrm>
          <a:prstGeom prst="rect">
            <a:avLst/>
          </a:prstGeom>
          <a:noFill/>
        </p:spPr>
        <p:txBody>
          <a:bodyPr wrap="square" rtlCol="0">
            <a:spAutoFit/>
          </a:bodyPr>
          <a:lstStyle/>
          <a:p>
            <a:pPr>
              <a:lnSpc>
                <a:spcPct val="125000"/>
              </a:lnSpc>
            </a:pPr>
            <a:r>
              <a:rPr lang="en-US" sz="2200" b="1" u="sng" dirty="0">
                <a:solidFill>
                  <a:schemeClr val="tx2">
                    <a:lumMod val="75000"/>
                  </a:schemeClr>
                </a:solidFill>
                <a:latin typeface="Arial" panose="020B0604020202020204" pitchFamily="34" charset="0"/>
                <a:ea typeface="Arial" charset="0"/>
                <a:cs typeface="Arial" panose="020B0604020202020204" pitchFamily="34" charset="0"/>
              </a:rPr>
              <a:t>Policy Guidelines</a:t>
            </a:r>
          </a:p>
          <a:p>
            <a:pPr marL="285750"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Requests Amounts are: </a:t>
            </a:r>
          </a:p>
          <a:p>
            <a:pPr marL="742950" lvl="1"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Minimum funding request of $5,000</a:t>
            </a:r>
          </a:p>
          <a:p>
            <a:pPr marL="742950" lvl="1"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Maximum funding request of $50,000</a:t>
            </a:r>
          </a:p>
          <a:p>
            <a:pPr marL="285750"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Grant Period: 11 Months </a:t>
            </a:r>
          </a:p>
          <a:p>
            <a:pPr marL="742950" lvl="1"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July 1, 2025 to May 31, 2026</a:t>
            </a:r>
          </a:p>
          <a:p>
            <a:pPr marL="285750" indent="-285750">
              <a:buFont typeface="Arial" panose="020B0604020202020204" pitchFamily="34" charset="0"/>
              <a:buChar char="•"/>
            </a:pPr>
            <a:r>
              <a:rPr lang="en-US" sz="2200" dirty="0">
                <a:solidFill>
                  <a:schemeClr val="tx2">
                    <a:lumMod val="75000"/>
                  </a:schemeClr>
                </a:solidFill>
                <a:latin typeface="Arial" panose="020B0604020202020204" pitchFamily="34" charset="0"/>
                <a:cs typeface="Arial" panose="020B0604020202020204" pitchFamily="34" charset="0"/>
              </a:rPr>
              <a:t>Awarded Grant funds are distributed on a reimbursement basis.</a:t>
            </a:r>
            <a:r>
              <a:rPr lang="en-US" sz="2200" dirty="0">
                <a:highlight>
                  <a:srgbClr val="FFFF00"/>
                </a:highlight>
                <a:latin typeface="Arial" panose="020B0604020202020204" pitchFamily="34" charset="0"/>
                <a:cs typeface="Arial" panose="020B0604020202020204" pitchFamily="34" charset="0"/>
              </a:rPr>
              <a:t> </a:t>
            </a:r>
            <a:br>
              <a:rPr lang="en-US" sz="2200" dirty="0">
                <a:solidFill>
                  <a:schemeClr val="tx2">
                    <a:lumMod val="75000"/>
                  </a:schemeClr>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a:t>
            </a:r>
            <a:endParaRPr lang="en-US" sz="2200" b="1" u="sng" dirty="0">
              <a:solidFill>
                <a:schemeClr val="bg1"/>
              </a:solidFill>
              <a:latin typeface="Arial" panose="020B0604020202020204" pitchFamily="34" charset="0"/>
              <a:ea typeface="Arial" charset="0"/>
              <a:cs typeface="Arial" panose="020B0604020202020204" pitchFamily="34" charset="0"/>
            </a:endParaRPr>
          </a:p>
          <a:p>
            <a:pPr>
              <a:lnSpc>
                <a:spcPct val="125000"/>
              </a:lnSpc>
            </a:pPr>
            <a:r>
              <a:rPr lang="en-US" sz="2200" b="1" u="sng" dirty="0">
                <a:solidFill>
                  <a:schemeClr val="tx2">
                    <a:lumMod val="75000"/>
                  </a:schemeClr>
                </a:solidFill>
                <a:latin typeface="Arial" panose="020B0604020202020204" pitchFamily="34" charset="0"/>
                <a:ea typeface="Arial" charset="0"/>
                <a:cs typeface="Arial" panose="020B0604020202020204" pitchFamily="34" charset="0"/>
              </a:rPr>
              <a:t>Applicant Eligibility </a:t>
            </a:r>
          </a:p>
          <a:p>
            <a:r>
              <a:rPr lang="en-US" sz="2200" dirty="0">
                <a:solidFill>
                  <a:schemeClr val="tx2">
                    <a:lumMod val="75000"/>
                  </a:schemeClr>
                </a:solidFill>
                <a:latin typeface="Arial" panose="020B0604020202020204" pitchFamily="34" charset="0"/>
                <a:ea typeface="Arial" charset="0"/>
                <a:cs typeface="Arial" panose="020B0604020202020204" pitchFamily="34" charset="0"/>
              </a:rPr>
              <a:t>To be eligible for funding, an applicant must: </a:t>
            </a:r>
          </a:p>
          <a:p>
            <a:pPr marL="285750" indent="-285750">
              <a:buFont typeface="Arial" panose="020B0604020202020204" pitchFamily="34" charset="0"/>
              <a:buChar char="•"/>
            </a:pPr>
            <a:r>
              <a:rPr lang="en-US" sz="2200" dirty="0">
                <a:solidFill>
                  <a:schemeClr val="tx2">
                    <a:lumMod val="75000"/>
                  </a:schemeClr>
                </a:solidFill>
                <a:latin typeface="Arial" panose="020B0604020202020204" pitchFamily="34" charset="0"/>
                <a:ea typeface="Arial" charset="0"/>
                <a:cs typeface="Arial" panose="020B0604020202020204" pitchFamily="34" charset="0"/>
              </a:rPr>
              <a:t>Be a non-profit organization which has completed one fiscal year.</a:t>
            </a:r>
            <a:r>
              <a:rPr lang="en-US" sz="2200" i="1" dirty="0">
                <a:solidFill>
                  <a:schemeClr val="tx2">
                    <a:lumMod val="75000"/>
                  </a:schemeClr>
                </a:solidFill>
                <a:latin typeface="Arial" panose="020B0604020202020204" pitchFamily="34" charset="0"/>
                <a:ea typeface="Arial" charset="0"/>
                <a:cs typeface="Arial" panose="020B0604020202020204" pitchFamily="34" charset="0"/>
              </a:rPr>
              <a:t> </a:t>
            </a:r>
          </a:p>
          <a:p>
            <a:pPr marL="285750" indent="-285750">
              <a:buFont typeface="Arial" panose="020B0604020202020204" pitchFamily="34" charset="0"/>
              <a:buChar char="•"/>
            </a:pPr>
            <a:r>
              <a:rPr lang="en-US" sz="2200" i="1" dirty="0">
                <a:solidFill>
                  <a:schemeClr val="tx2">
                    <a:lumMod val="75000"/>
                  </a:schemeClr>
                </a:solidFill>
                <a:latin typeface="Arial" panose="020B0604020202020204" pitchFamily="34" charset="0"/>
                <a:ea typeface="Arial" charset="0"/>
                <a:cs typeface="Arial" panose="020B0604020202020204" pitchFamily="34" charset="0"/>
              </a:rPr>
              <a:t>Note: Use of a fiscal sponsor is allowed. Fiscal sponsors must have similar organizational goals as the applicant’s organization and meet the same application eligibility requirements.</a:t>
            </a:r>
          </a:p>
          <a:p>
            <a:pPr marL="285750" indent="-285750">
              <a:buFont typeface="Arial" panose="020B0604020202020204" pitchFamily="34" charset="0"/>
              <a:buChar char="•"/>
            </a:pPr>
            <a:r>
              <a:rPr lang="en-US" sz="2200" dirty="0">
                <a:solidFill>
                  <a:schemeClr val="tx2">
                    <a:lumMod val="75000"/>
                  </a:schemeClr>
                </a:solidFill>
                <a:latin typeface="Arial" panose="020B0604020202020204" pitchFamily="34" charset="0"/>
                <a:ea typeface="Arial" charset="0"/>
                <a:cs typeface="Arial" panose="020B0604020202020204" pitchFamily="34" charset="0"/>
              </a:rPr>
              <a:t>Have a physical presence and provide services in Sacramento County. </a:t>
            </a:r>
          </a:p>
        </p:txBody>
      </p:sp>
      <p:sp>
        <p:nvSpPr>
          <p:cNvPr id="8" name="Rectangle 7"/>
          <p:cNvSpPr/>
          <p:nvPr/>
        </p:nvSpPr>
        <p:spPr>
          <a:xfrm>
            <a:off x="0" y="467530"/>
            <a:ext cx="8379725"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TextBox 8"/>
          <p:cNvSpPr txBox="1"/>
          <p:nvPr/>
        </p:nvSpPr>
        <p:spPr>
          <a:xfrm>
            <a:off x="0" y="405974"/>
            <a:ext cx="9029700"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APPLICATION GUIDELINES &amp; ELIGIBILITY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2722" y="6183408"/>
            <a:ext cx="1736120" cy="416751"/>
          </a:xfrm>
          <a:prstGeom prst="rect">
            <a:avLst/>
          </a:prstGeom>
        </p:spPr>
      </p:pic>
      <p:sp>
        <p:nvSpPr>
          <p:cNvPr id="11"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6</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2264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2336" y="0"/>
            <a:ext cx="11789664" cy="1368064"/>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6" name="TextBox 25"/>
          <p:cNvSpPr txBox="1"/>
          <p:nvPr/>
        </p:nvSpPr>
        <p:spPr>
          <a:xfrm>
            <a:off x="471573" y="2069928"/>
            <a:ext cx="7907655" cy="3793346"/>
          </a:xfrm>
          <a:prstGeom prst="rect">
            <a:avLst/>
          </a:prstGeom>
          <a:noFill/>
        </p:spPr>
        <p:txBody>
          <a:bodyPr wrap="square" rtlCol="0">
            <a:spAutoFit/>
          </a:bodyPr>
          <a:lstStyle/>
          <a:p>
            <a:pPr>
              <a:lnSpc>
                <a:spcPct val="125000"/>
              </a:lnSpc>
            </a:pPr>
            <a:r>
              <a:rPr lang="en-US" sz="2800" b="1" u="sng" dirty="0">
                <a:solidFill>
                  <a:schemeClr val="tx2">
                    <a:lumMod val="75000"/>
                  </a:schemeClr>
                </a:solidFill>
                <a:latin typeface="Arial" charset="0"/>
                <a:ea typeface="Arial" charset="0"/>
                <a:cs typeface="Arial" charset="0"/>
              </a:rPr>
              <a:t>We Fund Projects:</a:t>
            </a:r>
          </a:p>
          <a:p>
            <a:pPr>
              <a:lnSpc>
                <a:spcPct val="125000"/>
              </a:lnSpc>
            </a:pPr>
            <a:endParaRPr lang="en-US" sz="1000" dirty="0">
              <a:solidFill>
                <a:schemeClr val="tx2">
                  <a:lumMod val="75000"/>
                </a:schemeClr>
              </a:solidFill>
              <a:latin typeface="Arial" charset="0"/>
              <a:ea typeface="Arial" charset="0"/>
              <a:cs typeface="Arial" charset="0"/>
            </a:endParaRPr>
          </a:p>
          <a:p>
            <a:pPr marL="628650" indent="-342900">
              <a:buFont typeface="Arial" panose="020B0604020202020204" pitchFamily="34" charset="0"/>
              <a:buChar char="•"/>
            </a:pPr>
            <a:r>
              <a:rPr lang="en-US" sz="2400" dirty="0">
                <a:solidFill>
                  <a:schemeClr val="tx2">
                    <a:lumMod val="75000"/>
                  </a:schemeClr>
                </a:solidFill>
                <a:latin typeface="Arial" charset="0"/>
                <a:ea typeface="Arial" charset="0"/>
                <a:cs typeface="Arial" charset="0"/>
              </a:rPr>
              <a:t>A project may consist of one or more specific events or activities.</a:t>
            </a:r>
          </a:p>
          <a:p>
            <a:pPr marL="628650" indent="-342900">
              <a:buFont typeface="Arial" panose="020B0604020202020204" pitchFamily="34" charset="0"/>
              <a:buChar char="•"/>
            </a:pPr>
            <a:r>
              <a:rPr lang="en-US" sz="2400" dirty="0">
                <a:solidFill>
                  <a:schemeClr val="tx2">
                    <a:lumMod val="75000"/>
                  </a:schemeClr>
                </a:solidFill>
                <a:latin typeface="Arial" charset="0"/>
                <a:ea typeface="Arial" charset="0"/>
                <a:cs typeface="Arial" charset="0"/>
              </a:rPr>
              <a:t>A project may be a part of an applicant’s regular season or activities.</a:t>
            </a:r>
          </a:p>
          <a:p>
            <a:pPr marL="628650" indent="-342900">
              <a:buFont typeface="Arial" panose="020B0604020202020204" pitchFamily="34" charset="0"/>
              <a:buChar char="•"/>
            </a:pPr>
            <a:r>
              <a:rPr lang="en-US" sz="2400" dirty="0">
                <a:solidFill>
                  <a:schemeClr val="tx2">
                    <a:lumMod val="75000"/>
                  </a:schemeClr>
                </a:solidFill>
                <a:latin typeface="Arial" charset="0"/>
                <a:ea typeface="Arial" charset="0"/>
                <a:cs typeface="Arial" charset="0"/>
              </a:rPr>
              <a:t>Organizations may apply for any or all phases of a project, from its planning through its implementation.</a:t>
            </a:r>
          </a:p>
          <a:p>
            <a:pPr marL="628650" indent="-342900">
              <a:buFont typeface="Arial" panose="020B0604020202020204" pitchFamily="34" charset="0"/>
              <a:buChar char="•"/>
            </a:pPr>
            <a:r>
              <a:rPr lang="en-US" sz="2400" dirty="0">
                <a:solidFill>
                  <a:schemeClr val="tx2">
                    <a:lumMod val="75000"/>
                  </a:schemeClr>
                </a:solidFill>
                <a:latin typeface="Arial" charset="0"/>
                <a:ea typeface="Arial" charset="0"/>
                <a:cs typeface="Arial" charset="0"/>
              </a:rPr>
              <a:t>A project does not have to be new or large.</a:t>
            </a:r>
          </a:p>
          <a:p>
            <a:pPr marL="342900" indent="-342900">
              <a:lnSpc>
                <a:spcPct val="125000"/>
              </a:lnSpc>
              <a:buFont typeface="Arial" panose="020B0604020202020204" pitchFamily="34" charset="0"/>
              <a:buChar char="•"/>
            </a:pPr>
            <a:endParaRPr lang="en-US" sz="2000" dirty="0">
              <a:solidFill>
                <a:schemeClr val="tx2">
                  <a:lumMod val="75000"/>
                </a:schemeClr>
              </a:solidFill>
              <a:latin typeface="Arial" charset="0"/>
              <a:ea typeface="Arial" charset="0"/>
              <a:cs typeface="Arial" charset="0"/>
            </a:endParaRPr>
          </a:p>
        </p:txBody>
      </p:sp>
      <p:sp>
        <p:nvSpPr>
          <p:cNvPr id="8" name="Rectangle 7"/>
          <p:cNvSpPr/>
          <p:nvPr/>
        </p:nvSpPr>
        <p:spPr>
          <a:xfrm>
            <a:off x="-1" y="721734"/>
            <a:ext cx="9064488"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TextBox 8"/>
          <p:cNvSpPr txBox="1"/>
          <p:nvPr/>
        </p:nvSpPr>
        <p:spPr>
          <a:xfrm>
            <a:off x="85726" y="690956"/>
            <a:ext cx="8696324"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Gotham Medium" charset="0"/>
                <a:cs typeface="Gotham Medium" charset="0"/>
              </a:rPr>
              <a:t>APPLICATION GUIDELINES &amp; ELIGIBILITY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7335" y="2907415"/>
            <a:ext cx="3228655" cy="2084717"/>
          </a:xfrm>
          <a:prstGeom prst="ellipse">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857" y="6069298"/>
            <a:ext cx="2218737" cy="532601"/>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7</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895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2336" y="0"/>
            <a:ext cx="11789664" cy="1368064"/>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8" name="Rectangle 7"/>
          <p:cNvSpPr/>
          <p:nvPr/>
        </p:nvSpPr>
        <p:spPr>
          <a:xfrm>
            <a:off x="-1" y="721734"/>
            <a:ext cx="9064488"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TextBox 8"/>
          <p:cNvSpPr txBox="1"/>
          <p:nvPr/>
        </p:nvSpPr>
        <p:spPr>
          <a:xfrm>
            <a:off x="85726" y="690956"/>
            <a:ext cx="8696324"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ea typeface="Gotham Medium" charset="0"/>
                <a:cs typeface="Gotham Medium" charset="0"/>
              </a:rPr>
              <a:t>APPLICATION GUIDELINES &amp; ELIGIBILITY</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811866" y="2525284"/>
            <a:ext cx="2800586" cy="2634158"/>
          </a:xfrm>
          <a:prstGeom prst="ellipse">
            <a:avLst/>
          </a:prstGeom>
          <a:ln>
            <a:noFill/>
          </a:ln>
          <a:effectLst>
            <a:softEdge rad="112500"/>
          </a:effectLst>
        </p:spPr>
      </p:pic>
      <p:sp>
        <p:nvSpPr>
          <p:cNvPr id="11" name="Oval 10"/>
          <p:cNvSpPr/>
          <p:nvPr/>
        </p:nvSpPr>
        <p:spPr>
          <a:xfrm>
            <a:off x="8782049" y="2414503"/>
            <a:ext cx="2860221" cy="2744939"/>
          </a:xfrm>
          <a:prstGeom prst="ellipse">
            <a:avLst/>
          </a:prstGeom>
          <a:noFill/>
          <a:ln w="1270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7695" y="1367581"/>
            <a:ext cx="8806792" cy="5078313"/>
          </a:xfrm>
          <a:prstGeom prst="rect">
            <a:avLst/>
          </a:prstGeom>
        </p:spPr>
        <p:txBody>
          <a:bodyPr wrap="square">
            <a:spAutoFit/>
          </a:bodyPr>
          <a:lstStyle/>
          <a:p>
            <a:pPr fontAlgn="base"/>
            <a:r>
              <a:rPr lang="en-US" sz="2800" b="1" u="sng" dirty="0">
                <a:solidFill>
                  <a:schemeClr val="tx2">
                    <a:lumMod val="75000"/>
                  </a:schemeClr>
                </a:solidFill>
                <a:latin typeface="Arial" charset="0"/>
                <a:ea typeface="Arial" charset="0"/>
                <a:cs typeface="Arial" charset="0"/>
              </a:rPr>
              <a:t>We Do Not Fund:</a:t>
            </a:r>
          </a:p>
          <a:p>
            <a:pPr fontAlgn="base"/>
            <a:endParaRPr lang="en-US" sz="1000" b="1" dirty="0">
              <a:solidFill>
                <a:schemeClr val="tx2">
                  <a:lumMod val="75000"/>
                </a:schemeClr>
              </a:solidFill>
              <a:latin typeface="Arial" charset="0"/>
              <a:ea typeface="Arial" charset="0"/>
              <a:cs typeface="Arial" charset="0"/>
            </a:endParaRP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Direct grants to individuals, sub-granting or re-granting, vouchers or co-payments.</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Pass through or regrant funding to a government entity</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Awards to individuals or organizations honoring or recognizing achievement.</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City, county, state or federal government institutions.</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For-profit enterprises or activities.</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Capital campaigns, cash reserves or endowments.</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Fundraising events, programs, or social activities such as receptions, parties, galas.</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Debt reduction.</a:t>
            </a:r>
          </a:p>
          <a:p>
            <a:pPr marL="628650" indent="-342900">
              <a:buFont typeface="Arial" panose="020B0604020202020204" pitchFamily="34" charset="0"/>
              <a:buChar char="•"/>
            </a:pPr>
            <a:r>
              <a:rPr lang="en-US" sz="2200" dirty="0">
                <a:solidFill>
                  <a:schemeClr val="tx2">
                    <a:lumMod val="75000"/>
                  </a:schemeClr>
                </a:solidFill>
                <a:latin typeface="Arial" charset="0"/>
                <a:ea typeface="Arial" charset="0"/>
                <a:cs typeface="Arial" charset="0"/>
              </a:rPr>
              <a:t>Costs incurred before the beginning or after the completion of the official term of the funding agreement.</a:t>
            </a:r>
            <a:endParaRPr lang="en-US" sz="22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4050" y="6047740"/>
            <a:ext cx="2308544" cy="554159"/>
          </a:xfrm>
          <a:prstGeom prst="rect">
            <a:avLst/>
          </a:prstGeom>
        </p:spPr>
      </p:pic>
      <p:sp>
        <p:nvSpPr>
          <p:cNvPr id="12"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8</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847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2336" y="0"/>
            <a:ext cx="11789664" cy="111386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9" name="Rectangle 8"/>
          <p:cNvSpPr/>
          <p:nvPr/>
        </p:nvSpPr>
        <p:spPr>
          <a:xfrm>
            <a:off x="0" y="467530"/>
            <a:ext cx="8379725" cy="646330"/>
          </a:xfrm>
          <a:prstGeom prst="rect">
            <a:avLst/>
          </a:prstGeom>
          <a:solidFill>
            <a:schemeClr val="tx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6CA439"/>
              </a:solidFill>
            </a:endParaRPr>
          </a:p>
        </p:txBody>
      </p:sp>
      <p:sp>
        <p:nvSpPr>
          <p:cNvPr id="2" name="TextBox 1"/>
          <p:cNvSpPr txBox="1"/>
          <p:nvPr/>
        </p:nvSpPr>
        <p:spPr>
          <a:xfrm>
            <a:off x="402336" y="1655618"/>
            <a:ext cx="4819255" cy="5202382"/>
          </a:xfrm>
          <a:prstGeom prst="rect">
            <a:avLst/>
          </a:prstGeom>
          <a:noFill/>
        </p:spPr>
        <p:txBody>
          <a:bodyPr wrap="square" rtlCol="0">
            <a:noAutofit/>
          </a:bodyPr>
          <a:lstStyle/>
          <a:p>
            <a:r>
              <a:rPr lang="en-US" dirty="0">
                <a:solidFill>
                  <a:schemeClr val="tx2">
                    <a:lumMod val="75000"/>
                  </a:schemeClr>
                </a:solidFill>
                <a:latin typeface="Arial" panose="020B0604020202020204" pitchFamily="34" charset="0"/>
                <a:cs typeface="Arial" panose="020B0604020202020204" pitchFamily="34" charset="0"/>
              </a:rPr>
              <a:t>The 2025-26 TOT Grant Program application is web-based and requires an account to access the application. Detailed instructions can be found on our </a:t>
            </a:r>
            <a:r>
              <a:rPr lang="en-US" dirty="0">
                <a:solidFill>
                  <a:schemeClr val="tx2"/>
                </a:solidFill>
                <a:latin typeface="Arial" panose="020B0604020202020204" pitchFamily="34" charset="0"/>
                <a:cs typeface="Arial" panose="020B0604020202020204" pitchFamily="34" charset="0"/>
                <a:hlinkClick r:id="rId3"/>
              </a:rPr>
              <a:t>Webpage</a:t>
            </a:r>
            <a:r>
              <a:rPr lang="en-US" dirty="0">
                <a:solidFill>
                  <a:schemeClr val="tx2"/>
                </a:solidFill>
                <a:latin typeface="Arial" panose="020B0604020202020204" pitchFamily="34" charset="0"/>
                <a:cs typeface="Arial" panose="020B0604020202020204" pitchFamily="34" charset="0"/>
              </a:rPr>
              <a:t>.</a:t>
            </a:r>
            <a:endParaRPr lang="en-US" dirty="0">
              <a:solidFill>
                <a:schemeClr val="tx2">
                  <a:lumMod val="75000"/>
                </a:schemeClr>
              </a:solidFill>
              <a:latin typeface="Arial" panose="020B0604020202020204" pitchFamily="34" charset="0"/>
              <a:cs typeface="Arial" panose="020B0604020202020204" pitchFamily="34" charset="0"/>
            </a:endParaRPr>
          </a:p>
          <a:p>
            <a:pPr marL="342900" indent="-342900">
              <a:spcBef>
                <a:spcPts val="1200"/>
              </a:spcBef>
              <a:buFont typeface="+mj-lt"/>
              <a:buAutoNum type="arabicPeriod"/>
            </a:pPr>
            <a:r>
              <a:rPr lang="en-US" dirty="0">
                <a:solidFill>
                  <a:schemeClr val="tx2">
                    <a:lumMod val="75000"/>
                  </a:schemeClr>
                </a:solidFill>
                <a:latin typeface="Arial" panose="020B0604020202020204" pitchFamily="34" charset="0"/>
                <a:cs typeface="Arial" panose="020B0604020202020204" pitchFamily="34" charset="0"/>
              </a:rPr>
              <a:t>Log In </a:t>
            </a:r>
          </a:p>
          <a:p>
            <a:pPr marL="685800" lvl="1" indent="-342900">
              <a:buFont typeface="+mj-lt"/>
              <a:buAutoNum type="alphaLcParenR"/>
            </a:pPr>
            <a:r>
              <a:rPr lang="en-US" dirty="0">
                <a:solidFill>
                  <a:schemeClr val="tx2">
                    <a:lumMod val="75000"/>
                  </a:schemeClr>
                </a:solidFill>
                <a:latin typeface="Arial" panose="020B0604020202020204" pitchFamily="34" charset="0"/>
                <a:cs typeface="Arial" panose="020B0604020202020204" pitchFamily="34" charset="0"/>
              </a:rPr>
              <a:t>New Users: “Create New Account” to complete the Registration Process.</a:t>
            </a:r>
          </a:p>
          <a:p>
            <a:pPr marL="685800" lvl="1" indent="-342900">
              <a:buFont typeface="+mj-lt"/>
              <a:buAutoNum type="alphaLcParenR"/>
            </a:pPr>
            <a:r>
              <a:rPr lang="en-US" dirty="0">
                <a:solidFill>
                  <a:schemeClr val="tx2">
                    <a:lumMod val="75000"/>
                  </a:schemeClr>
                </a:solidFill>
                <a:latin typeface="Arial" panose="020B0604020202020204" pitchFamily="34" charset="0"/>
                <a:cs typeface="Arial" panose="020B0604020202020204" pitchFamily="34" charset="0"/>
              </a:rPr>
              <a:t>Existing Users: Enter your credentials and log in. A “Forgot your Password” link is available.</a:t>
            </a:r>
          </a:p>
          <a:p>
            <a:pPr marL="685800" lvl="1" indent="-342900">
              <a:spcAft>
                <a:spcPts val="600"/>
              </a:spcAft>
              <a:buFont typeface="+mj-lt"/>
              <a:buAutoNum type="alphaLcParenR"/>
            </a:pPr>
            <a:r>
              <a:rPr lang="en-US" dirty="0">
                <a:solidFill>
                  <a:schemeClr val="tx2">
                    <a:lumMod val="75000"/>
                  </a:schemeClr>
                </a:solidFill>
                <a:latin typeface="Arial" panose="020B0604020202020204" pitchFamily="34" charset="0"/>
                <a:cs typeface="Arial" panose="020B0604020202020204" pitchFamily="34" charset="0"/>
              </a:rPr>
              <a:t>Not sure if your organization is registered, please contact </a:t>
            </a:r>
            <a:r>
              <a:rPr lang="en-US" dirty="0">
                <a:latin typeface="Arial" panose="020B0604020202020204" pitchFamily="34" charset="0"/>
                <a:cs typeface="Arial" panose="020B0604020202020204" pitchFamily="34" charset="0"/>
                <a:hlinkClick r:id="rId4"/>
              </a:rPr>
              <a:t>SacCountyTOTAdmin@saccounty.gov </a:t>
            </a: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a:p>
            <a:pPr marL="800100" lvl="1" indent="-342900">
              <a:spcAft>
                <a:spcPts val="600"/>
              </a:spcAft>
              <a:buFont typeface="+mj-lt"/>
              <a:buAutoNum type="alphaLcParenR"/>
            </a:pP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706582" y="2635135"/>
            <a:ext cx="184731" cy="369332"/>
          </a:xfrm>
          <a:prstGeom prst="rect">
            <a:avLst/>
          </a:prstGeom>
          <a:noFill/>
        </p:spPr>
        <p:txBody>
          <a:bodyPr wrap="none" rtlCol="0">
            <a:spAutoFit/>
          </a:bodyPr>
          <a:lstStyle/>
          <a:p>
            <a:endParaRPr lang="en-US" dirty="0"/>
          </a:p>
        </p:txBody>
      </p:sp>
      <p:sp>
        <p:nvSpPr>
          <p:cNvPr id="8" name="TextBox 7"/>
          <p:cNvSpPr txBox="1"/>
          <p:nvPr/>
        </p:nvSpPr>
        <p:spPr>
          <a:xfrm>
            <a:off x="0" y="405974"/>
            <a:ext cx="9029700" cy="707886"/>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Gotham Medium" charset="0"/>
                <a:cs typeface="Gotham Medium" charset="0"/>
              </a:rPr>
              <a:t>ONLINE APPLICATION - FOUNDANT</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5917"/>
          <a:stretch/>
        </p:blipFill>
        <p:spPr>
          <a:xfrm>
            <a:off x="5413976" y="1769222"/>
            <a:ext cx="6376972" cy="3991504"/>
          </a:xfrm>
          <a:prstGeom prst="rect">
            <a:avLst/>
          </a:prstGeom>
        </p:spPr>
      </p:pic>
      <p:sp>
        <p:nvSpPr>
          <p:cNvPr id="5" name="TextBox 4"/>
          <p:cNvSpPr txBox="1"/>
          <p:nvPr/>
        </p:nvSpPr>
        <p:spPr>
          <a:xfrm>
            <a:off x="58192" y="6207547"/>
            <a:ext cx="7073218" cy="369332"/>
          </a:xfrm>
          <a:prstGeom prst="rect">
            <a:avLst/>
          </a:prstGeom>
          <a:noFill/>
        </p:spPr>
        <p:txBody>
          <a:bodyPr wrap="none" rtlCol="0">
            <a:spAutoFit/>
          </a:bodyPr>
          <a:lstStyle/>
          <a:p>
            <a:r>
              <a:rPr lang="en-US" b="1" i="1" u="sng" dirty="0">
                <a:solidFill>
                  <a:schemeClr val="tx2">
                    <a:lumMod val="75000"/>
                  </a:schemeClr>
                </a:solidFill>
              </a:rPr>
              <a:t>WE ONLY ACCEPT APPLICATIONS THROUGH THIS WEB-BASED PROGRAM</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1076" y="6118164"/>
            <a:ext cx="1901517" cy="456454"/>
          </a:xfrm>
          <a:prstGeom prst="rect">
            <a:avLst/>
          </a:prstGeom>
        </p:spPr>
      </p:pic>
      <p:sp>
        <p:nvSpPr>
          <p:cNvPr id="13" name="Slide Number Placeholder 8"/>
          <p:cNvSpPr txBox="1">
            <a:spLocks/>
          </p:cNvSpPr>
          <p:nvPr/>
        </p:nvSpPr>
        <p:spPr>
          <a:xfrm>
            <a:off x="11103428" y="6483312"/>
            <a:ext cx="74916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lumMod val="75000"/>
                  </a:schemeClr>
                </a:solidFill>
                <a:latin typeface="Arial" panose="020B0604020202020204" pitchFamily="34" charset="0"/>
                <a:cs typeface="Arial" panose="020B0604020202020204" pitchFamily="34" charset="0"/>
              </a:rPr>
              <a:t>Page </a:t>
            </a:r>
            <a:fld id="{13B55B13-081A-9648-86D8-B2C6B5382737}" type="slidenum">
              <a:rPr lang="en-US" smtClean="0">
                <a:solidFill>
                  <a:schemeClr val="tx2">
                    <a:lumMod val="75000"/>
                  </a:schemeClr>
                </a:solidFill>
                <a:latin typeface="Arial" panose="020B0604020202020204" pitchFamily="34" charset="0"/>
                <a:cs typeface="Arial" panose="020B0604020202020204" pitchFamily="34" charset="0"/>
              </a:rPr>
              <a:pPr/>
              <a:t>9</a:t>
            </a:fld>
            <a:endParaRPr lang="en-US"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0958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3F4413602CC84F8CF553E4DA305BEE" ma:contentTypeVersion="2" ma:contentTypeDescription="Create a new document." ma:contentTypeScope="" ma:versionID="1f0c61bbca7c9b7a7e21fd708b775fec">
  <xsd:schema xmlns:xsd="http://www.w3.org/2001/XMLSchema" xmlns:xs="http://www.w3.org/2001/XMLSchema" xmlns:p="http://schemas.microsoft.com/office/2006/metadata/properties" xmlns:ns1="http://schemas.microsoft.com/sharepoint/v3" xmlns:ns2="c7caec83-653b-4415-a90f-f0fc8f8fb182" targetNamespace="http://schemas.microsoft.com/office/2006/metadata/properties" ma:root="true" ma:fieldsID="c33d981831f77174e4ea724dfd55788e" ns1:_="" ns2:_="">
    <xsd:import namespace="http://schemas.microsoft.com/sharepoint/v3"/>
    <xsd:import namespace="c7caec83-653b-4415-a90f-f0fc8f8fb18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caec83-653b-4415-a90f-f0fc8f8fb18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F97CE9-E6F3-4460-A2BC-D2606E80643F}">
  <ds:schemaRefs>
    <ds:schemaRef ds:uri="http://schemas.microsoft.com/sharepoint/v3/contenttype/forms"/>
  </ds:schemaRefs>
</ds:datastoreItem>
</file>

<file path=customXml/itemProps2.xml><?xml version="1.0" encoding="utf-8"?>
<ds:datastoreItem xmlns:ds="http://schemas.openxmlformats.org/officeDocument/2006/customXml" ds:itemID="{9040AD21-D1BF-4F25-BB69-D36FA8588F35}">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EDA7BEE0-417B-45F1-9195-A78C296DD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7caec83-653b-4415-a90f-f0fc8f8fb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13dd1c7-22d1-431c-a46c-2d140b414506}" enabled="1" method="Standard" siteId="{2b077431-a3b0-4b1c-bb77-f66a1132daa2}" contentBits="0" removed="0"/>
</clbl:labelList>
</file>

<file path=docProps/app.xml><?xml version="1.0" encoding="utf-8"?>
<Properties xmlns="http://schemas.openxmlformats.org/officeDocument/2006/extended-properties" xmlns:vt="http://schemas.openxmlformats.org/officeDocument/2006/docPropsVTypes">
  <Template/>
  <TotalTime>53636</TotalTime>
  <Words>2788</Words>
  <Application>Microsoft Office PowerPoint</Application>
  <PresentationFormat>Widescreen</PresentationFormat>
  <Paragraphs>347</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Horton</dc:creator>
  <cp:lastModifiedBy>Chang. Ger</cp:lastModifiedBy>
  <cp:revision>361</cp:revision>
  <cp:lastPrinted>2022-08-04T15:33:48Z</cp:lastPrinted>
  <dcterms:created xsi:type="dcterms:W3CDTF">2016-11-22T18:56:17Z</dcterms:created>
  <dcterms:modified xsi:type="dcterms:W3CDTF">2025-01-28T20:04:57Z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0x010100B23F4413602CC84F8CF553E4DA305BEE</vt:lpwstr>
  </property>
</Properties>
</file>